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9.xml" ContentType="application/vnd.openxmlformats-officedocument.presentationml.slide+xml"/>
  <Override PartName="/ppt/slides/slide41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slides/slide38.xml" ContentType="application/vnd.openxmlformats-officedocument.presentationml.slide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slides/slide34.xml" ContentType="application/vnd.openxmlformats-officedocument.presentationml.slide+xml"/>
  <Default Extension="jpeg" ContentType="image/jpeg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22.xml" ContentType="application/vnd.openxmlformats-officedocument.presentationml.slide+xml"/>
  <Override PartName="/ppt/slides/slide30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notesSlides/notesSlide5.xml" ContentType="application/vnd.openxmlformats-officedocument.presentationml.notesSlide+xml"/>
  <Override PartName="/ppt/tableStyles.xml" ContentType="application/vnd.openxmlformats-officedocument.presentationml.tableStyles+xml"/>
  <Override PartName="/ppt/slides/slide42.xml" ContentType="application/vnd.openxmlformats-officedocument.presentationml.slide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ppt/slides/slide39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35.xml" ContentType="application/vnd.openxmlformats-officedocument.presentationml.slide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slides/slide23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Override PartName="/ppt/slides/slide1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s/slide36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notesSlides/notesSlide3.xml" ContentType="application/vnd.openxmlformats-officedocument.presentationml.notesSlide+xml"/>
  <Override PartName="/ppt/slides/slide8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37.xml" ContentType="application/vnd.openxmlformats-officedocument.presentationml.slide+xml"/>
  <Override PartName="/ppt/slides/slide29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notesMasterIdLst>
    <p:notesMasterId r:id="rId44"/>
  </p:notesMasterIdLst>
  <p:sldIdLst>
    <p:sldId id="339" r:id="rId2"/>
    <p:sldId id="295" r:id="rId3"/>
    <p:sldId id="296" r:id="rId4"/>
    <p:sldId id="299" r:id="rId5"/>
    <p:sldId id="302" r:id="rId6"/>
    <p:sldId id="298" r:id="rId7"/>
    <p:sldId id="301" r:id="rId8"/>
    <p:sldId id="303" r:id="rId9"/>
    <p:sldId id="304" r:id="rId10"/>
    <p:sldId id="305" r:id="rId11"/>
    <p:sldId id="306" r:id="rId12"/>
    <p:sldId id="307" r:id="rId13"/>
    <p:sldId id="308" r:id="rId14"/>
    <p:sldId id="309" r:id="rId15"/>
    <p:sldId id="310" r:id="rId16"/>
    <p:sldId id="311" r:id="rId17"/>
    <p:sldId id="324" r:id="rId18"/>
    <p:sldId id="325" r:id="rId19"/>
    <p:sldId id="326" r:id="rId20"/>
    <p:sldId id="316" r:id="rId21"/>
    <p:sldId id="315" r:id="rId22"/>
    <p:sldId id="314" r:id="rId23"/>
    <p:sldId id="312" r:id="rId24"/>
    <p:sldId id="327" r:id="rId25"/>
    <p:sldId id="328" r:id="rId26"/>
    <p:sldId id="329" r:id="rId27"/>
    <p:sldId id="330" r:id="rId28"/>
    <p:sldId id="331" r:id="rId29"/>
    <p:sldId id="332" r:id="rId30"/>
    <p:sldId id="320" r:id="rId31"/>
    <p:sldId id="318" r:id="rId32"/>
    <p:sldId id="319" r:id="rId33"/>
    <p:sldId id="317" r:id="rId34"/>
    <p:sldId id="349" r:id="rId35"/>
    <p:sldId id="340" r:id="rId36"/>
    <p:sldId id="341" r:id="rId37"/>
    <p:sldId id="342" r:id="rId38"/>
    <p:sldId id="322" r:id="rId39"/>
    <p:sldId id="335" r:id="rId40"/>
    <p:sldId id="336" r:id="rId41"/>
    <p:sldId id="337" r:id="rId42"/>
    <p:sldId id="334" r:id="rId43"/>
  </p:sldIdLst>
  <p:sldSz cx="9906000" cy="6858000" type="A4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0000"/>
    <a:srgbClr val="00FFFF"/>
    <a:srgbClr val="2DD3CB"/>
    <a:srgbClr val="25DBC5"/>
    <a:srgbClr val="2AD6B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vertBarState="minimized">
    <p:restoredLeft sz="15620"/>
    <p:restoredTop sz="99104" autoAdjust="0"/>
  </p:normalViewPr>
  <p:slideViewPr>
    <p:cSldViewPr>
      <p:cViewPr>
        <p:scale>
          <a:sx n="74" d="100"/>
          <a:sy n="74" d="100"/>
        </p:scale>
        <p:origin x="-1488" y="-944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presProps" Target="presProps.xml"/><Relationship Id="rId47" Type="http://schemas.openxmlformats.org/officeDocument/2006/relationships/viewProps" Target="viewProps.xml"/><Relationship Id="rId48" Type="http://schemas.openxmlformats.org/officeDocument/2006/relationships/theme" Target="theme/theme1.xml"/><Relationship Id="rId49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notesMaster" Target="notesMasters/notesMaster1.xml"/><Relationship Id="rId45" Type="http://schemas.openxmlformats.org/officeDocument/2006/relationships/printerSettings" Target="printerSettings/printerSettings1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0F40FB-947F-4C0B-B628-33F7BDE110E7}" type="datetimeFigureOut">
              <a:rPr lang="pt-BR" smtClean="0"/>
              <a:pPr/>
              <a:t>5/11/13</a:t>
            </a:fld>
            <a:endParaRPr lang="pt-BR" dirty="0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 dirty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FC0EF2-285C-46A4-B15A-E882A4758635}" type="slidenum">
              <a:rPr lang="pt-BR" smtClean="0"/>
              <a:pPr/>
              <a:t>‹#›</a:t>
            </a:fld>
            <a:endParaRPr lang="pt-B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FC0EF2-285C-46A4-B15A-E882A4758635}" type="slidenum">
              <a:rPr lang="pt-BR" smtClean="0"/>
              <a:pPr/>
              <a:t>5</a:t>
            </a:fld>
            <a:endParaRPr lang="pt-BR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FC0EF2-285C-46A4-B15A-E882A4758635}" type="slidenum">
              <a:rPr lang="pt-BR" smtClean="0"/>
              <a:pPr/>
              <a:t>26</a:t>
            </a:fld>
            <a:endParaRPr lang="pt-BR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FC0EF2-285C-46A4-B15A-E882A4758635}" type="slidenum">
              <a:rPr lang="pt-BR" smtClean="0"/>
              <a:pPr/>
              <a:t>27</a:t>
            </a:fld>
            <a:endParaRPr lang="pt-BR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FC0EF2-285C-46A4-B15A-E882A4758635}" type="slidenum">
              <a:rPr lang="pt-BR" smtClean="0"/>
              <a:pPr/>
              <a:t>28</a:t>
            </a:fld>
            <a:endParaRPr lang="pt-BR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FC0EF2-285C-46A4-B15A-E882A4758635}" type="slidenum">
              <a:rPr lang="pt-BR" smtClean="0"/>
              <a:pPr/>
              <a:t>29</a:t>
            </a:fld>
            <a:endParaRPr lang="pt-BR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5CB3-8179-4F4B-A0A4-94104559E00F}" type="datetime1">
              <a:rPr lang="pt-BR" smtClean="0"/>
              <a:pPr/>
              <a:t>5/11/13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00E9-8781-4FB1-8588-3144CCC07442}" type="slidenum">
              <a:rPr lang="pt-BR" smtClean="0"/>
              <a:pPr/>
              <a:t>‹#›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47789-EB76-46BB-B646-726E8D09F85A}" type="datetime1">
              <a:rPr lang="pt-BR" smtClean="0"/>
              <a:pPr/>
              <a:t>5/11/13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00E9-8781-4FB1-8588-3144CCC07442}" type="slidenum">
              <a:rPr lang="pt-BR" smtClean="0"/>
              <a:pPr/>
              <a:t>‹#›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1F185-F461-45C0-8AB3-5B736A6CEC66}" type="datetime1">
              <a:rPr lang="pt-BR" smtClean="0"/>
              <a:pPr/>
              <a:t>5/11/13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00E9-8781-4FB1-8588-3144CCC07442}" type="slidenum">
              <a:rPr lang="pt-BR" smtClean="0"/>
              <a:pPr/>
              <a:t>‹#›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7430D-9650-4B30-A70C-8CB9AC625B69}" type="datetime1">
              <a:rPr lang="pt-BR" smtClean="0"/>
              <a:pPr/>
              <a:t>5/11/13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00E9-8781-4FB1-8588-3144CCC07442}" type="slidenum">
              <a:rPr lang="pt-BR" smtClean="0"/>
              <a:pPr/>
              <a:t>‹#›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19293-504B-45D9-BC80-BBD5333F6484}" type="datetime1">
              <a:rPr lang="pt-BR" smtClean="0"/>
              <a:pPr/>
              <a:t>5/11/13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00E9-8781-4FB1-8588-3144CCC07442}" type="slidenum">
              <a:rPr lang="pt-BR" smtClean="0"/>
              <a:pPr/>
              <a:t>‹#›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BB626-1082-4783-B4BA-D152A5BEB2E6}" type="datetime1">
              <a:rPr lang="pt-BR" smtClean="0"/>
              <a:pPr/>
              <a:t>5/11/13</a:t>
            </a:fld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00E9-8781-4FB1-8588-3144CCC07442}" type="slidenum">
              <a:rPr lang="pt-BR" smtClean="0"/>
              <a:pPr/>
              <a:t>‹#›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C4723-FF18-412B-AF36-8D2882860C45}" type="datetime1">
              <a:rPr lang="pt-BR" smtClean="0"/>
              <a:pPr/>
              <a:t>5/11/13</a:t>
            </a:fld>
            <a:endParaRPr lang="pt-BR" dirty="0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00E9-8781-4FB1-8588-3144CCC07442}" type="slidenum">
              <a:rPr lang="pt-BR" smtClean="0"/>
              <a:pPr/>
              <a:t>‹#›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D99CF-3956-4125-BD74-F637DB21B4B3}" type="datetime1">
              <a:rPr lang="pt-BR" smtClean="0"/>
              <a:pPr/>
              <a:t>5/11/13</a:t>
            </a:fld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00E9-8781-4FB1-8588-3144CCC07442}" type="slidenum">
              <a:rPr lang="pt-BR" smtClean="0"/>
              <a:pPr/>
              <a:t>‹#›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82C4E-71C1-41A5-8459-1A3F6329BB93}" type="datetime1">
              <a:rPr lang="pt-BR" smtClean="0"/>
              <a:pPr/>
              <a:t>5/11/13</a:t>
            </a:fld>
            <a:endParaRPr lang="pt-BR" dirty="0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00E9-8781-4FB1-8588-3144CCC07442}" type="slidenum">
              <a:rPr lang="pt-BR" smtClean="0"/>
              <a:pPr/>
              <a:t>‹#›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09424-6555-406E-AB00-A3E8A7988448}" type="datetime1">
              <a:rPr lang="pt-BR" smtClean="0"/>
              <a:pPr/>
              <a:t>5/11/13</a:t>
            </a:fld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00E9-8781-4FB1-8588-3144CCC07442}" type="slidenum">
              <a:rPr lang="pt-BR" smtClean="0"/>
              <a:pPr/>
              <a:t>‹#›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6A9AC-4E22-41BA-BB03-FA91A602CC32}" type="datetime1">
              <a:rPr lang="pt-BR" smtClean="0"/>
              <a:pPr/>
              <a:t>5/11/13</a:t>
            </a:fld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00E9-8781-4FB1-8588-3144CCC07442}" type="slidenum">
              <a:rPr lang="pt-BR" smtClean="0"/>
              <a:pPr/>
              <a:t>‹#›</a:t>
            </a:fld>
            <a:endParaRPr lang="pt-B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08650F-2A30-4511-B176-C22A60DE761D}" type="datetime1">
              <a:rPr lang="pt-BR" smtClean="0"/>
              <a:pPr/>
              <a:t>5/11/13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7100E9-8781-4FB1-8588-3144CCC07442}" type="slidenum">
              <a:rPr lang="pt-BR" smtClean="0"/>
              <a:pPr/>
              <a:t>‹#›</a:t>
            </a:fld>
            <a:endParaRPr lang="pt-B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gif"/><Relationship Id="rId3" Type="http://schemas.openxmlformats.org/officeDocument/2006/relationships/image" Target="../media/image9.gi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gif"/><Relationship Id="rId3" Type="http://schemas.openxmlformats.org/officeDocument/2006/relationships/image" Target="../media/image11.gi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gif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gif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gif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gif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gif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gif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gif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Número de Slid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00E9-8781-4FB1-8588-3144CCC07442}" type="slidenum">
              <a:rPr lang="pt-BR" smtClean="0"/>
              <a:pPr/>
              <a:t>1</a:t>
            </a:fld>
            <a:endParaRPr lang="pt-BR" dirty="0"/>
          </a:p>
        </p:txBody>
      </p:sp>
      <p:grpSp>
        <p:nvGrpSpPr>
          <p:cNvPr id="32" name="Grupo 31"/>
          <p:cNvGrpSpPr/>
          <p:nvPr/>
        </p:nvGrpSpPr>
        <p:grpSpPr>
          <a:xfrm>
            <a:off x="3962890" y="5085336"/>
            <a:ext cx="4464112" cy="1368000"/>
            <a:chOff x="3962890" y="4653288"/>
            <a:chExt cx="4464112" cy="1368000"/>
          </a:xfrm>
        </p:grpSpPr>
        <p:cxnSp>
          <p:nvCxnSpPr>
            <p:cNvPr id="12" name="Conector de seta reta 11"/>
            <p:cNvCxnSpPr/>
            <p:nvPr/>
          </p:nvCxnSpPr>
          <p:spPr>
            <a:xfrm>
              <a:off x="3962890" y="5301208"/>
              <a:ext cx="468000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1" name="Grupo 30"/>
            <p:cNvGrpSpPr/>
            <p:nvPr/>
          </p:nvGrpSpPr>
          <p:grpSpPr>
            <a:xfrm>
              <a:off x="4610962" y="4653288"/>
              <a:ext cx="3816040" cy="1368000"/>
              <a:chOff x="4610962" y="4653288"/>
              <a:chExt cx="3816040" cy="1368000"/>
            </a:xfrm>
          </p:grpSpPr>
          <p:sp>
            <p:nvSpPr>
              <p:cNvPr id="8" name="Retângulo 7"/>
              <p:cNvSpPr/>
              <p:nvPr/>
            </p:nvSpPr>
            <p:spPr>
              <a:xfrm>
                <a:off x="4971002" y="4725296"/>
                <a:ext cx="3456000" cy="504000"/>
              </a:xfrm>
              <a:prstGeom prst="rect">
                <a:avLst/>
              </a:pr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sz="2400" b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Apenas o resultado ?</a:t>
                </a:r>
                <a:endParaRPr lang="pt-BR" sz="2400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" name="Chave esquerda 14"/>
              <p:cNvSpPr/>
              <p:nvPr/>
            </p:nvSpPr>
            <p:spPr>
              <a:xfrm>
                <a:off x="4610962" y="4653288"/>
                <a:ext cx="288032" cy="1368000"/>
              </a:xfrm>
              <a:prstGeom prst="leftBrac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</p:grpSp>
      </p:grpSp>
      <p:grpSp>
        <p:nvGrpSpPr>
          <p:cNvPr id="30" name="Grupo 29"/>
          <p:cNvGrpSpPr/>
          <p:nvPr/>
        </p:nvGrpSpPr>
        <p:grpSpPr>
          <a:xfrm>
            <a:off x="1334598" y="1268760"/>
            <a:ext cx="2556284" cy="4752464"/>
            <a:chOff x="1334598" y="836712"/>
            <a:chExt cx="2556284" cy="4752464"/>
          </a:xfrm>
        </p:grpSpPr>
        <p:sp>
          <p:nvSpPr>
            <p:cNvPr id="4" name="Retângulo 3"/>
            <p:cNvSpPr/>
            <p:nvPr/>
          </p:nvSpPr>
          <p:spPr>
            <a:xfrm>
              <a:off x="1334598" y="836712"/>
              <a:ext cx="2520000" cy="576000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24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Sistema</a:t>
              </a:r>
              <a:endParaRPr lang="pt-BR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" name="Retângulo 4"/>
            <p:cNvSpPr/>
            <p:nvPr/>
          </p:nvSpPr>
          <p:spPr>
            <a:xfrm>
              <a:off x="1370602" y="3717032"/>
              <a:ext cx="2520000" cy="576000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24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Execução</a:t>
              </a:r>
              <a:endParaRPr lang="pt-BR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Retângulo 5"/>
            <p:cNvSpPr/>
            <p:nvPr/>
          </p:nvSpPr>
          <p:spPr>
            <a:xfrm>
              <a:off x="1370882" y="5013176"/>
              <a:ext cx="2520000" cy="576000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24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Respostas</a:t>
              </a:r>
              <a:endParaRPr lang="pt-BR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1" name="Conector de seta reta 10"/>
            <p:cNvCxnSpPr/>
            <p:nvPr/>
          </p:nvCxnSpPr>
          <p:spPr>
            <a:xfrm>
              <a:off x="2594738" y="1484784"/>
              <a:ext cx="0" cy="576000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ector de seta reta 12"/>
            <p:cNvCxnSpPr/>
            <p:nvPr/>
          </p:nvCxnSpPr>
          <p:spPr>
            <a:xfrm>
              <a:off x="2594738" y="3068960"/>
              <a:ext cx="0" cy="576000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ector de seta reta 13"/>
            <p:cNvCxnSpPr/>
            <p:nvPr/>
          </p:nvCxnSpPr>
          <p:spPr>
            <a:xfrm>
              <a:off x="2594738" y="4365104"/>
              <a:ext cx="0" cy="576000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Retângulo 28"/>
            <p:cNvSpPr/>
            <p:nvPr/>
          </p:nvSpPr>
          <p:spPr>
            <a:xfrm>
              <a:off x="1352880" y="2132856"/>
              <a:ext cx="2520000" cy="864000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24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Planejamento</a:t>
              </a:r>
            </a:p>
            <a:p>
              <a:pPr algn="ctr"/>
              <a:r>
                <a:rPr lang="pt-BR" sz="24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Experimental</a:t>
              </a:r>
              <a:endParaRPr lang="pt-BR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33" name="Retângulo 32"/>
          <p:cNvSpPr/>
          <p:nvPr/>
        </p:nvSpPr>
        <p:spPr>
          <a:xfrm>
            <a:off x="4971386" y="5949480"/>
            <a:ext cx="3456000" cy="432000"/>
          </a:xfrm>
          <a:prstGeom prst="rect">
            <a:avLst/>
          </a:prstGeom>
          <a:solidFill>
            <a:srgbClr val="00FFFF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 melhor resultado ?</a:t>
            </a:r>
            <a:endParaRPr lang="pt-BR" sz="2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5" name="Grupo 34"/>
          <p:cNvGrpSpPr/>
          <p:nvPr/>
        </p:nvGrpSpPr>
        <p:grpSpPr>
          <a:xfrm>
            <a:off x="1352600" y="2564904"/>
            <a:ext cx="7704856" cy="3600400"/>
            <a:chOff x="1298594" y="2132856"/>
            <a:chExt cx="7704856" cy="3600400"/>
          </a:xfrm>
        </p:grpSpPr>
        <p:sp>
          <p:nvSpPr>
            <p:cNvPr id="36" name="Retângulo 35"/>
            <p:cNvSpPr/>
            <p:nvPr/>
          </p:nvSpPr>
          <p:spPr>
            <a:xfrm>
              <a:off x="1298594" y="2132856"/>
              <a:ext cx="2520000" cy="864000"/>
            </a:xfrm>
            <a:prstGeom prst="rect">
              <a:avLst/>
            </a:prstGeom>
            <a:solidFill>
              <a:srgbClr val="00FFFF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24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Como fazer ?</a:t>
              </a:r>
              <a:endParaRPr lang="pt-BR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8" name="Conector de seta reta 37"/>
            <p:cNvCxnSpPr/>
            <p:nvPr/>
          </p:nvCxnSpPr>
          <p:spPr>
            <a:xfrm>
              <a:off x="8499394" y="5733256"/>
              <a:ext cx="504000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ector de seta reta 38"/>
            <p:cNvCxnSpPr/>
            <p:nvPr/>
          </p:nvCxnSpPr>
          <p:spPr>
            <a:xfrm>
              <a:off x="9003450" y="2564904"/>
              <a:ext cx="0" cy="3168000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ector de seta reta 39"/>
            <p:cNvCxnSpPr/>
            <p:nvPr/>
          </p:nvCxnSpPr>
          <p:spPr>
            <a:xfrm>
              <a:off x="4034898" y="2564904"/>
              <a:ext cx="4968000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Retângulo 52"/>
          <p:cNvSpPr/>
          <p:nvPr/>
        </p:nvSpPr>
        <p:spPr>
          <a:xfrm>
            <a:off x="1353000" y="116632"/>
            <a:ext cx="7200000" cy="648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600" b="1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Planejamento de Experimentos</a:t>
            </a:r>
            <a:endParaRPr lang="pt-BR" sz="3600" b="1" u="sng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4" name="Grupo 33"/>
          <p:cNvGrpSpPr/>
          <p:nvPr/>
        </p:nvGrpSpPr>
        <p:grpSpPr>
          <a:xfrm>
            <a:off x="902550" y="980728"/>
            <a:ext cx="8442434" cy="3384376"/>
            <a:chOff x="902550" y="548680"/>
            <a:chExt cx="8442434" cy="3384376"/>
          </a:xfrm>
        </p:grpSpPr>
        <p:cxnSp>
          <p:nvCxnSpPr>
            <p:cNvPr id="37" name="Conector de seta reta 36"/>
            <p:cNvCxnSpPr/>
            <p:nvPr/>
          </p:nvCxnSpPr>
          <p:spPr>
            <a:xfrm>
              <a:off x="902550" y="1124744"/>
              <a:ext cx="0" cy="1440000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ector de seta reta 40"/>
            <p:cNvCxnSpPr/>
            <p:nvPr/>
          </p:nvCxnSpPr>
          <p:spPr>
            <a:xfrm>
              <a:off x="902590" y="1124744"/>
              <a:ext cx="360000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ector de seta reta 41"/>
            <p:cNvCxnSpPr/>
            <p:nvPr/>
          </p:nvCxnSpPr>
          <p:spPr>
            <a:xfrm>
              <a:off x="902550" y="2564904"/>
              <a:ext cx="360000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ector de seta reta 42"/>
            <p:cNvCxnSpPr/>
            <p:nvPr/>
          </p:nvCxnSpPr>
          <p:spPr>
            <a:xfrm>
              <a:off x="3944888" y="1124744"/>
              <a:ext cx="792000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Retângulo 43"/>
            <p:cNvSpPr/>
            <p:nvPr/>
          </p:nvSpPr>
          <p:spPr>
            <a:xfrm>
              <a:off x="4808984" y="548680"/>
              <a:ext cx="4536000" cy="1152000"/>
            </a:xfrm>
            <a:prstGeom prst="rect">
              <a:avLst/>
            </a:prstGeom>
            <a:solidFill>
              <a:srgbClr val="00FFFF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24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Planejamento Experimental</a:t>
              </a:r>
            </a:p>
            <a:p>
              <a:pPr algn="ctr"/>
              <a:r>
                <a:rPr lang="pt-BR" sz="24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+</a:t>
              </a:r>
            </a:p>
            <a:p>
              <a:pPr algn="ctr"/>
              <a:r>
                <a:rPr lang="pt-BR" sz="24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Planejamento dos Resultados</a:t>
              </a:r>
              <a:endParaRPr lang="pt-BR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45" name="Grupo 8"/>
            <p:cNvGrpSpPr/>
            <p:nvPr/>
          </p:nvGrpSpPr>
          <p:grpSpPr>
            <a:xfrm>
              <a:off x="3944888" y="1700808"/>
              <a:ext cx="3096344" cy="2232248"/>
              <a:chOff x="3944888" y="1700808"/>
              <a:chExt cx="3096344" cy="2232248"/>
            </a:xfrm>
          </p:grpSpPr>
          <p:cxnSp>
            <p:nvCxnSpPr>
              <p:cNvPr id="46" name="Conector de seta reta 45"/>
              <p:cNvCxnSpPr/>
              <p:nvPr/>
            </p:nvCxnSpPr>
            <p:spPr>
              <a:xfrm>
                <a:off x="7041232" y="1700808"/>
                <a:ext cx="0" cy="223200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Conector de seta reta 53"/>
              <p:cNvCxnSpPr/>
              <p:nvPr/>
            </p:nvCxnSpPr>
            <p:spPr>
              <a:xfrm>
                <a:off x="3944888" y="3933056"/>
                <a:ext cx="3096000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Número de Slid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00E9-8781-4FB1-8588-3144CCC07442}" type="slidenum">
              <a:rPr lang="pt-BR" smtClean="0"/>
              <a:pPr/>
              <a:t>10</a:t>
            </a:fld>
            <a:endParaRPr lang="pt-BR" dirty="0"/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1280592" y="1268760"/>
            <a:ext cx="4248000" cy="504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9pPr>
          </a:lstStyle>
          <a:p>
            <a:pPr algn="just"/>
            <a:r>
              <a:rPr lang="pt-BR" sz="2800" dirty="0" smtClean="0">
                <a:latin typeface="Arial" charset="0"/>
              </a:rPr>
              <a:t>Matriz de planejamento:</a:t>
            </a:r>
          </a:p>
        </p:txBody>
      </p:sp>
      <p:grpSp>
        <p:nvGrpSpPr>
          <p:cNvPr id="34" name="Grupo 33"/>
          <p:cNvGrpSpPr/>
          <p:nvPr/>
        </p:nvGrpSpPr>
        <p:grpSpPr>
          <a:xfrm>
            <a:off x="1348110" y="2276872"/>
            <a:ext cx="4185445" cy="2460748"/>
            <a:chOff x="1348110" y="2276872"/>
            <a:chExt cx="4185445" cy="2460748"/>
          </a:xfrm>
        </p:grpSpPr>
        <p:sp>
          <p:nvSpPr>
            <p:cNvPr id="16" name="Retângulo 15"/>
            <p:cNvSpPr/>
            <p:nvPr/>
          </p:nvSpPr>
          <p:spPr>
            <a:xfrm>
              <a:off x="1348110" y="2276872"/>
              <a:ext cx="1152000" cy="432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N</a:t>
              </a:r>
              <a:r>
                <a:rPr lang="pt-BR" b="1" u="sng" baseline="300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0</a:t>
              </a:r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  Exp.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Retângulo 17"/>
            <p:cNvSpPr/>
            <p:nvPr/>
          </p:nvSpPr>
          <p:spPr>
            <a:xfrm>
              <a:off x="1348110" y="2780960"/>
              <a:ext cx="1152000" cy="432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1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Retângulo 19"/>
            <p:cNvSpPr/>
            <p:nvPr/>
          </p:nvSpPr>
          <p:spPr>
            <a:xfrm>
              <a:off x="1348110" y="3291270"/>
              <a:ext cx="1152000" cy="432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2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" name="Retângulo 45"/>
            <p:cNvSpPr/>
            <p:nvPr/>
          </p:nvSpPr>
          <p:spPr>
            <a:xfrm>
              <a:off x="1357091" y="3789072"/>
              <a:ext cx="1152000" cy="432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3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" name="Retângulo 46"/>
            <p:cNvSpPr/>
            <p:nvPr/>
          </p:nvSpPr>
          <p:spPr>
            <a:xfrm>
              <a:off x="1357091" y="4299382"/>
              <a:ext cx="1152000" cy="432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4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0" name="Retângulo 49"/>
            <p:cNvSpPr/>
            <p:nvPr/>
          </p:nvSpPr>
          <p:spPr>
            <a:xfrm>
              <a:off x="2572374" y="2283110"/>
              <a:ext cx="1440000" cy="432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Temp. (</a:t>
              </a:r>
              <a:r>
                <a:rPr lang="pt-BR" b="1" baseline="300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0</a:t>
              </a:r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C)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" name="Retângulo 50"/>
            <p:cNvSpPr/>
            <p:nvPr/>
          </p:nvSpPr>
          <p:spPr>
            <a:xfrm>
              <a:off x="2572374" y="2787198"/>
              <a:ext cx="1440000" cy="432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40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2" name="Retângulo 51"/>
            <p:cNvSpPr/>
            <p:nvPr/>
          </p:nvSpPr>
          <p:spPr>
            <a:xfrm>
              <a:off x="2572374" y="3297508"/>
              <a:ext cx="1440000" cy="432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60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3" name="Retângulo 52"/>
            <p:cNvSpPr/>
            <p:nvPr/>
          </p:nvSpPr>
          <p:spPr>
            <a:xfrm>
              <a:off x="2581355" y="3795310"/>
              <a:ext cx="1440000" cy="432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40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4" name="Retângulo 53"/>
            <p:cNvSpPr/>
            <p:nvPr/>
          </p:nvSpPr>
          <p:spPr>
            <a:xfrm>
              <a:off x="2581355" y="4305620"/>
              <a:ext cx="1440000" cy="432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60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5" name="Retângulo 54"/>
            <p:cNvSpPr/>
            <p:nvPr/>
          </p:nvSpPr>
          <p:spPr>
            <a:xfrm>
              <a:off x="4084574" y="2283110"/>
              <a:ext cx="1440000" cy="432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Catalisador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6" name="Retângulo 55"/>
            <p:cNvSpPr/>
            <p:nvPr/>
          </p:nvSpPr>
          <p:spPr>
            <a:xfrm>
              <a:off x="4084574" y="2787198"/>
              <a:ext cx="1440000" cy="432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A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7" name="Retângulo 56"/>
            <p:cNvSpPr/>
            <p:nvPr/>
          </p:nvSpPr>
          <p:spPr>
            <a:xfrm>
              <a:off x="4084574" y="3297508"/>
              <a:ext cx="1440000" cy="432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A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8" name="Retângulo 57"/>
            <p:cNvSpPr/>
            <p:nvPr/>
          </p:nvSpPr>
          <p:spPr>
            <a:xfrm>
              <a:off x="4093555" y="3795310"/>
              <a:ext cx="1440000" cy="432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B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9" name="Retângulo 58"/>
            <p:cNvSpPr/>
            <p:nvPr/>
          </p:nvSpPr>
          <p:spPr>
            <a:xfrm>
              <a:off x="4093555" y="4305620"/>
              <a:ext cx="1440000" cy="432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B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5" name="Grupo 34"/>
          <p:cNvGrpSpPr/>
          <p:nvPr/>
        </p:nvGrpSpPr>
        <p:grpSpPr>
          <a:xfrm>
            <a:off x="5596742" y="2283110"/>
            <a:ext cx="2961149" cy="3306082"/>
            <a:chOff x="5596742" y="2283110"/>
            <a:chExt cx="2961149" cy="3306082"/>
          </a:xfrm>
        </p:grpSpPr>
        <p:sp>
          <p:nvSpPr>
            <p:cNvPr id="60" name="Retângulo 59"/>
            <p:cNvSpPr/>
            <p:nvPr/>
          </p:nvSpPr>
          <p:spPr>
            <a:xfrm>
              <a:off x="5596742" y="2283110"/>
              <a:ext cx="1440000" cy="432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err="1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Rend</a:t>
              </a:r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. (%)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" name="Retângulo 60"/>
            <p:cNvSpPr/>
            <p:nvPr/>
          </p:nvSpPr>
          <p:spPr>
            <a:xfrm>
              <a:off x="5596742" y="2787198"/>
              <a:ext cx="1440000" cy="432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57  /  61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" name="Retângulo 61"/>
            <p:cNvSpPr/>
            <p:nvPr/>
          </p:nvSpPr>
          <p:spPr>
            <a:xfrm>
              <a:off x="5596742" y="3297508"/>
              <a:ext cx="1440000" cy="432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92  /  88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3" name="Retângulo 62"/>
            <p:cNvSpPr/>
            <p:nvPr/>
          </p:nvSpPr>
          <p:spPr>
            <a:xfrm>
              <a:off x="5605723" y="3795310"/>
              <a:ext cx="1440000" cy="432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55  /  53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4" name="Retângulo 63"/>
            <p:cNvSpPr/>
            <p:nvPr/>
          </p:nvSpPr>
          <p:spPr>
            <a:xfrm>
              <a:off x="5605723" y="4305620"/>
              <a:ext cx="1440000" cy="432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66  /  70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5" name="Retângulo 64"/>
            <p:cNvSpPr/>
            <p:nvPr/>
          </p:nvSpPr>
          <p:spPr>
            <a:xfrm>
              <a:off x="7108910" y="2283110"/>
              <a:ext cx="1440000" cy="432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Média (%)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6" name="Retângulo 65"/>
            <p:cNvSpPr/>
            <p:nvPr/>
          </p:nvSpPr>
          <p:spPr>
            <a:xfrm>
              <a:off x="7108910" y="2787198"/>
              <a:ext cx="1440000" cy="432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59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7" name="Retângulo 66"/>
            <p:cNvSpPr/>
            <p:nvPr/>
          </p:nvSpPr>
          <p:spPr>
            <a:xfrm>
              <a:off x="7108910" y="3297508"/>
              <a:ext cx="1440000" cy="432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90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8" name="Retângulo 67"/>
            <p:cNvSpPr/>
            <p:nvPr/>
          </p:nvSpPr>
          <p:spPr>
            <a:xfrm>
              <a:off x="7117891" y="3795310"/>
              <a:ext cx="1440000" cy="432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54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9" name="Retângulo 68"/>
            <p:cNvSpPr/>
            <p:nvPr/>
          </p:nvSpPr>
          <p:spPr>
            <a:xfrm>
              <a:off x="7117891" y="4305620"/>
              <a:ext cx="1440000" cy="432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68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1" name="Retângulo 70"/>
            <p:cNvSpPr/>
            <p:nvPr/>
          </p:nvSpPr>
          <p:spPr>
            <a:xfrm>
              <a:off x="5601072" y="5157192"/>
              <a:ext cx="1440000" cy="432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Duplicata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72" name="Conector de seta reta 71"/>
            <p:cNvCxnSpPr/>
            <p:nvPr/>
          </p:nvCxnSpPr>
          <p:spPr>
            <a:xfrm flipV="1">
              <a:off x="6321152" y="4833184"/>
              <a:ext cx="0" cy="360000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3" name="Rectangle 5"/>
          <p:cNvSpPr>
            <a:spLocks noChangeArrowheads="1"/>
          </p:cNvSpPr>
          <p:nvPr/>
        </p:nvSpPr>
        <p:spPr bwMode="auto">
          <a:xfrm>
            <a:off x="2829000" y="260648"/>
            <a:ext cx="4248000" cy="504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9pPr>
          </a:lstStyle>
          <a:p>
            <a:pPr algn="just"/>
            <a:r>
              <a:rPr lang="pt-BR" sz="2800" dirty="0" smtClean="0">
                <a:latin typeface="Arial" charset="0"/>
              </a:rPr>
              <a:t>Planejamentos fatoriais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Número de Slid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00E9-8781-4FB1-8588-3144CCC07442}" type="slidenum">
              <a:rPr lang="pt-BR" smtClean="0"/>
              <a:pPr/>
              <a:t>11</a:t>
            </a:fld>
            <a:endParaRPr lang="pt-BR" dirty="0"/>
          </a:p>
        </p:txBody>
      </p:sp>
      <p:grpSp>
        <p:nvGrpSpPr>
          <p:cNvPr id="75" name="Grupo 74"/>
          <p:cNvGrpSpPr/>
          <p:nvPr/>
        </p:nvGrpSpPr>
        <p:grpSpPr>
          <a:xfrm>
            <a:off x="556022" y="3332040"/>
            <a:ext cx="8793957" cy="2473224"/>
            <a:chOff x="704528" y="2192388"/>
            <a:chExt cx="8793957" cy="2473224"/>
          </a:xfrm>
        </p:grpSpPr>
        <p:grpSp>
          <p:nvGrpSpPr>
            <p:cNvPr id="33" name="Grupo 32"/>
            <p:cNvGrpSpPr/>
            <p:nvPr/>
          </p:nvGrpSpPr>
          <p:grpSpPr>
            <a:xfrm>
              <a:off x="704528" y="2192388"/>
              <a:ext cx="4185445" cy="2460748"/>
              <a:chOff x="1348110" y="1688332"/>
              <a:chExt cx="4185445" cy="2460748"/>
            </a:xfrm>
          </p:grpSpPr>
          <p:sp>
            <p:nvSpPr>
              <p:cNvPr id="16" name="Retângulo 15"/>
              <p:cNvSpPr/>
              <p:nvPr/>
            </p:nvSpPr>
            <p:spPr>
              <a:xfrm>
                <a:off x="1348110" y="1688332"/>
                <a:ext cx="1152000" cy="43200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b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N</a:t>
                </a:r>
                <a:r>
                  <a:rPr lang="pt-BR" b="1" u="sng" baseline="3000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0</a:t>
                </a:r>
                <a:r>
                  <a:rPr lang="pt-BR" b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 Exp.</a:t>
                </a:r>
                <a:endParaRPr lang="pt-BR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" name="Retângulo 17"/>
              <p:cNvSpPr/>
              <p:nvPr/>
            </p:nvSpPr>
            <p:spPr>
              <a:xfrm>
                <a:off x="1348110" y="2192420"/>
                <a:ext cx="1152000" cy="43200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b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1</a:t>
                </a:r>
                <a:endParaRPr lang="pt-BR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" name="Retângulo 19"/>
              <p:cNvSpPr/>
              <p:nvPr/>
            </p:nvSpPr>
            <p:spPr>
              <a:xfrm>
                <a:off x="1348110" y="2702730"/>
                <a:ext cx="1152000" cy="43200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b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2</a:t>
                </a:r>
                <a:endParaRPr lang="pt-BR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6" name="Retângulo 45"/>
              <p:cNvSpPr/>
              <p:nvPr/>
            </p:nvSpPr>
            <p:spPr>
              <a:xfrm>
                <a:off x="1357091" y="3200532"/>
                <a:ext cx="1152000" cy="43200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b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3</a:t>
                </a:r>
                <a:endParaRPr lang="pt-BR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7" name="Retângulo 46"/>
              <p:cNvSpPr/>
              <p:nvPr/>
            </p:nvSpPr>
            <p:spPr>
              <a:xfrm>
                <a:off x="1357091" y="3710842"/>
                <a:ext cx="1152000" cy="43200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b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4</a:t>
                </a:r>
                <a:endParaRPr lang="pt-BR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0" name="Retângulo 49"/>
              <p:cNvSpPr/>
              <p:nvPr/>
            </p:nvSpPr>
            <p:spPr>
              <a:xfrm>
                <a:off x="2572374" y="1694570"/>
                <a:ext cx="1440000" cy="43200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b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Temp. (</a:t>
                </a:r>
                <a:r>
                  <a:rPr lang="pt-BR" b="1" baseline="3000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0</a:t>
                </a:r>
                <a:r>
                  <a:rPr lang="pt-BR" b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C)</a:t>
                </a:r>
                <a:endParaRPr lang="pt-BR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1" name="Retângulo 50"/>
              <p:cNvSpPr/>
              <p:nvPr/>
            </p:nvSpPr>
            <p:spPr>
              <a:xfrm>
                <a:off x="2572374" y="2198658"/>
                <a:ext cx="1440000" cy="43200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b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40</a:t>
                </a:r>
                <a:endParaRPr lang="pt-BR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2" name="Retângulo 51"/>
              <p:cNvSpPr/>
              <p:nvPr/>
            </p:nvSpPr>
            <p:spPr>
              <a:xfrm>
                <a:off x="2572374" y="2708968"/>
                <a:ext cx="1440000" cy="43200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b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60</a:t>
                </a:r>
                <a:endParaRPr lang="pt-BR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" name="Retângulo 52"/>
              <p:cNvSpPr/>
              <p:nvPr/>
            </p:nvSpPr>
            <p:spPr>
              <a:xfrm>
                <a:off x="2581355" y="3206770"/>
                <a:ext cx="1440000" cy="43200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b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40</a:t>
                </a:r>
                <a:endParaRPr lang="pt-BR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" name="Retângulo 53"/>
              <p:cNvSpPr/>
              <p:nvPr/>
            </p:nvSpPr>
            <p:spPr>
              <a:xfrm>
                <a:off x="2581355" y="3717080"/>
                <a:ext cx="1440000" cy="43200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b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60</a:t>
                </a:r>
                <a:endParaRPr lang="pt-BR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" name="Retângulo 54"/>
              <p:cNvSpPr/>
              <p:nvPr/>
            </p:nvSpPr>
            <p:spPr>
              <a:xfrm>
                <a:off x="4084574" y="1694570"/>
                <a:ext cx="1440000" cy="43200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b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Catalisador</a:t>
                </a:r>
                <a:endParaRPr lang="pt-BR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" name="Retângulo 55"/>
              <p:cNvSpPr/>
              <p:nvPr/>
            </p:nvSpPr>
            <p:spPr>
              <a:xfrm>
                <a:off x="4084574" y="2198658"/>
                <a:ext cx="1440000" cy="43200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b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A</a:t>
                </a:r>
                <a:endParaRPr lang="pt-BR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" name="Retângulo 56"/>
              <p:cNvSpPr/>
              <p:nvPr/>
            </p:nvSpPr>
            <p:spPr>
              <a:xfrm>
                <a:off x="4084574" y="2708968"/>
                <a:ext cx="1440000" cy="43200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b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A</a:t>
                </a:r>
                <a:endParaRPr lang="pt-BR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8" name="Retângulo 57"/>
              <p:cNvSpPr/>
              <p:nvPr/>
            </p:nvSpPr>
            <p:spPr>
              <a:xfrm>
                <a:off x="4093555" y="3206770"/>
                <a:ext cx="1440000" cy="43200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b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B</a:t>
                </a:r>
                <a:endParaRPr lang="pt-BR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9" name="Retângulo 58"/>
              <p:cNvSpPr/>
              <p:nvPr/>
            </p:nvSpPr>
            <p:spPr>
              <a:xfrm>
                <a:off x="4093555" y="3717080"/>
                <a:ext cx="1440000" cy="43200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b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B</a:t>
                </a:r>
                <a:endParaRPr lang="pt-BR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74" name="Grupo 73"/>
            <p:cNvGrpSpPr/>
            <p:nvPr/>
          </p:nvGrpSpPr>
          <p:grpSpPr>
            <a:xfrm>
              <a:off x="5313040" y="2204864"/>
              <a:ext cx="4185445" cy="2460748"/>
              <a:chOff x="5313040" y="2204864"/>
              <a:chExt cx="4185445" cy="2460748"/>
            </a:xfrm>
          </p:grpSpPr>
          <p:sp>
            <p:nvSpPr>
              <p:cNvPr id="35" name="Retângulo 34"/>
              <p:cNvSpPr/>
              <p:nvPr/>
            </p:nvSpPr>
            <p:spPr>
              <a:xfrm>
                <a:off x="5313040" y="2204864"/>
                <a:ext cx="1152000" cy="43200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b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N</a:t>
                </a:r>
                <a:r>
                  <a:rPr lang="pt-BR" b="1" u="sng" baseline="3000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0</a:t>
                </a:r>
                <a:r>
                  <a:rPr lang="pt-BR" b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 Exp.</a:t>
                </a:r>
                <a:endParaRPr lang="pt-BR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" name="Retângulo 35"/>
              <p:cNvSpPr/>
              <p:nvPr/>
            </p:nvSpPr>
            <p:spPr>
              <a:xfrm>
                <a:off x="5313040" y="2708952"/>
                <a:ext cx="1152000" cy="43200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b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1</a:t>
                </a:r>
                <a:endParaRPr lang="pt-BR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7" name="Retângulo 36"/>
              <p:cNvSpPr/>
              <p:nvPr/>
            </p:nvSpPr>
            <p:spPr>
              <a:xfrm>
                <a:off x="5313040" y="3219262"/>
                <a:ext cx="1152000" cy="43200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b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2</a:t>
                </a:r>
                <a:endParaRPr lang="pt-BR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8" name="Retângulo 37"/>
              <p:cNvSpPr/>
              <p:nvPr/>
            </p:nvSpPr>
            <p:spPr>
              <a:xfrm>
                <a:off x="5322021" y="3717064"/>
                <a:ext cx="1152000" cy="43200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b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3</a:t>
                </a:r>
                <a:endParaRPr lang="pt-BR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" name="Retângulo 38"/>
              <p:cNvSpPr/>
              <p:nvPr/>
            </p:nvSpPr>
            <p:spPr>
              <a:xfrm>
                <a:off x="5322021" y="4227374"/>
                <a:ext cx="1152000" cy="43200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b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4</a:t>
                </a:r>
                <a:endParaRPr lang="pt-BR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0" name="Retângulo 39"/>
              <p:cNvSpPr/>
              <p:nvPr/>
            </p:nvSpPr>
            <p:spPr>
              <a:xfrm>
                <a:off x="6537304" y="2211102"/>
                <a:ext cx="1440000" cy="43200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b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Temp. (</a:t>
                </a:r>
                <a:r>
                  <a:rPr lang="pt-BR" b="1" baseline="3000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0</a:t>
                </a:r>
                <a:r>
                  <a:rPr lang="pt-BR" b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C)</a:t>
                </a:r>
                <a:endParaRPr lang="pt-BR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1" name="Retângulo 40"/>
              <p:cNvSpPr/>
              <p:nvPr/>
            </p:nvSpPr>
            <p:spPr>
              <a:xfrm>
                <a:off x="6537304" y="2715190"/>
                <a:ext cx="1440000" cy="43200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sz="2800" b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-</a:t>
                </a:r>
                <a:endParaRPr lang="pt-BR" sz="2800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" name="Retângulo 41"/>
              <p:cNvSpPr/>
              <p:nvPr/>
            </p:nvSpPr>
            <p:spPr>
              <a:xfrm>
                <a:off x="6537304" y="3225500"/>
                <a:ext cx="1440000" cy="43200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sz="2800" b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+</a:t>
                </a:r>
                <a:endParaRPr lang="pt-BR" sz="2800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3" name="Retângulo 42"/>
              <p:cNvSpPr/>
              <p:nvPr/>
            </p:nvSpPr>
            <p:spPr>
              <a:xfrm>
                <a:off x="6546285" y="3723302"/>
                <a:ext cx="1440000" cy="43200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sz="2800" b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-</a:t>
                </a:r>
                <a:endParaRPr lang="pt-BR" sz="2800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4" name="Retângulo 43"/>
              <p:cNvSpPr/>
              <p:nvPr/>
            </p:nvSpPr>
            <p:spPr>
              <a:xfrm>
                <a:off x="6546285" y="4233612"/>
                <a:ext cx="1440000" cy="43200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sz="2800" b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+</a:t>
                </a:r>
                <a:endParaRPr lang="pt-BR" sz="2800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5" name="Retângulo 44"/>
              <p:cNvSpPr/>
              <p:nvPr/>
            </p:nvSpPr>
            <p:spPr>
              <a:xfrm>
                <a:off x="8049504" y="2211102"/>
                <a:ext cx="1440000" cy="43200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b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Catalisador</a:t>
                </a:r>
                <a:endParaRPr lang="pt-BR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8" name="Retângulo 47"/>
              <p:cNvSpPr/>
              <p:nvPr/>
            </p:nvSpPr>
            <p:spPr>
              <a:xfrm>
                <a:off x="8049504" y="2715190"/>
                <a:ext cx="1440000" cy="43200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sz="2800" b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-</a:t>
                </a:r>
                <a:endParaRPr lang="pt-BR" sz="2800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9" name="Retângulo 48"/>
              <p:cNvSpPr/>
              <p:nvPr/>
            </p:nvSpPr>
            <p:spPr>
              <a:xfrm>
                <a:off x="8049504" y="3225500"/>
                <a:ext cx="1440000" cy="43200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sz="2800" b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-</a:t>
                </a:r>
                <a:endParaRPr lang="pt-BR" sz="2800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0" name="Retângulo 69"/>
              <p:cNvSpPr/>
              <p:nvPr/>
            </p:nvSpPr>
            <p:spPr>
              <a:xfrm>
                <a:off x="8058485" y="3723302"/>
                <a:ext cx="1440000" cy="43200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sz="2800" b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+</a:t>
                </a:r>
                <a:endParaRPr lang="pt-BR" sz="2800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3" name="Retângulo 72"/>
              <p:cNvSpPr/>
              <p:nvPr/>
            </p:nvSpPr>
            <p:spPr>
              <a:xfrm>
                <a:off x="8058485" y="4233612"/>
                <a:ext cx="1440000" cy="43200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sz="2800" b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+</a:t>
                </a:r>
                <a:endParaRPr lang="pt-BR" sz="2800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sp>
        <p:nvSpPr>
          <p:cNvPr id="76" name="Rectangle 5"/>
          <p:cNvSpPr>
            <a:spLocks noChangeArrowheads="1"/>
          </p:cNvSpPr>
          <p:nvPr/>
        </p:nvSpPr>
        <p:spPr bwMode="auto">
          <a:xfrm>
            <a:off x="632520" y="1052736"/>
            <a:ext cx="3780000" cy="504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9pPr>
          </a:lstStyle>
          <a:p>
            <a:pPr algn="just"/>
            <a:r>
              <a:rPr lang="pt-BR" sz="2400" dirty="0" smtClean="0">
                <a:latin typeface="Arial" charset="0"/>
              </a:rPr>
              <a:t>Identificação dos níveis:</a:t>
            </a:r>
          </a:p>
        </p:txBody>
      </p:sp>
      <p:grpSp>
        <p:nvGrpSpPr>
          <p:cNvPr id="82" name="Grupo 81"/>
          <p:cNvGrpSpPr/>
          <p:nvPr/>
        </p:nvGrpSpPr>
        <p:grpSpPr>
          <a:xfrm>
            <a:off x="740952" y="1916832"/>
            <a:ext cx="3780000" cy="936104"/>
            <a:chOff x="632520" y="1916832"/>
            <a:chExt cx="3780000" cy="936104"/>
          </a:xfrm>
        </p:grpSpPr>
        <p:sp>
          <p:nvSpPr>
            <p:cNvPr id="77" name="Rectangle 5"/>
            <p:cNvSpPr>
              <a:spLocks noChangeArrowheads="1"/>
            </p:cNvSpPr>
            <p:nvPr/>
          </p:nvSpPr>
          <p:spPr bwMode="auto">
            <a:xfrm>
              <a:off x="632520" y="1916832"/>
              <a:ext cx="3780000" cy="5040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9pPr>
            </a:lstStyle>
            <a:p>
              <a:pPr algn="just"/>
              <a:r>
                <a:rPr lang="pt-BR" sz="2400" dirty="0" smtClean="0">
                  <a:latin typeface="Arial" charset="0"/>
                </a:rPr>
                <a:t>Nível superior (+) (60</a:t>
              </a:r>
              <a:r>
                <a:rPr lang="pt-BR" sz="2400" baseline="30000" dirty="0" smtClean="0">
                  <a:latin typeface="Arial" charset="0"/>
                </a:rPr>
                <a:t>0</a:t>
              </a:r>
              <a:r>
                <a:rPr lang="pt-BR" sz="2400" dirty="0" smtClean="0">
                  <a:latin typeface="Arial" charset="0"/>
                </a:rPr>
                <a:t>C)</a:t>
              </a:r>
            </a:p>
          </p:txBody>
        </p:sp>
        <p:sp>
          <p:nvSpPr>
            <p:cNvPr id="78" name="Rectangle 5"/>
            <p:cNvSpPr>
              <a:spLocks noChangeArrowheads="1"/>
            </p:cNvSpPr>
            <p:nvPr/>
          </p:nvSpPr>
          <p:spPr bwMode="auto">
            <a:xfrm>
              <a:off x="632520" y="2348936"/>
              <a:ext cx="3780000" cy="5040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9pPr>
            </a:lstStyle>
            <a:p>
              <a:pPr algn="just"/>
              <a:r>
                <a:rPr lang="pt-BR" sz="2400" dirty="0" smtClean="0">
                  <a:latin typeface="Arial" charset="0"/>
                </a:rPr>
                <a:t>Nível inferior   (-)  (40</a:t>
              </a:r>
              <a:r>
                <a:rPr lang="pt-BR" sz="2400" baseline="30000" dirty="0" smtClean="0">
                  <a:latin typeface="Arial" charset="0"/>
                </a:rPr>
                <a:t>0</a:t>
              </a:r>
              <a:r>
                <a:rPr lang="pt-BR" sz="2400" dirty="0" smtClean="0">
                  <a:latin typeface="Arial" charset="0"/>
                </a:rPr>
                <a:t>C)</a:t>
              </a:r>
            </a:p>
          </p:txBody>
        </p:sp>
      </p:grpSp>
      <p:grpSp>
        <p:nvGrpSpPr>
          <p:cNvPr id="81" name="Grupo 80"/>
          <p:cNvGrpSpPr/>
          <p:nvPr/>
        </p:nvGrpSpPr>
        <p:grpSpPr>
          <a:xfrm>
            <a:off x="5205448" y="1916832"/>
            <a:ext cx="3780000" cy="936104"/>
            <a:chOff x="4773400" y="1916832"/>
            <a:chExt cx="3780000" cy="936104"/>
          </a:xfrm>
        </p:grpSpPr>
        <p:sp>
          <p:nvSpPr>
            <p:cNvPr id="79" name="Rectangle 5"/>
            <p:cNvSpPr>
              <a:spLocks noChangeArrowheads="1"/>
            </p:cNvSpPr>
            <p:nvPr/>
          </p:nvSpPr>
          <p:spPr bwMode="auto">
            <a:xfrm>
              <a:off x="4773400" y="1916832"/>
              <a:ext cx="3780000" cy="5040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9pPr>
            </a:lstStyle>
            <a:p>
              <a:pPr algn="just"/>
              <a:r>
                <a:rPr lang="pt-BR" sz="2400" dirty="0" smtClean="0">
                  <a:latin typeface="Arial" charset="0"/>
                </a:rPr>
                <a:t>Nível superior (+) (Cat. B)</a:t>
              </a:r>
            </a:p>
          </p:txBody>
        </p:sp>
        <p:sp>
          <p:nvSpPr>
            <p:cNvPr id="80" name="Rectangle 5"/>
            <p:cNvSpPr>
              <a:spLocks noChangeArrowheads="1"/>
            </p:cNvSpPr>
            <p:nvPr/>
          </p:nvSpPr>
          <p:spPr bwMode="auto">
            <a:xfrm>
              <a:off x="4773400" y="2348936"/>
              <a:ext cx="3780000" cy="5040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9pPr>
            </a:lstStyle>
            <a:p>
              <a:pPr algn="just"/>
              <a:r>
                <a:rPr lang="pt-BR" sz="2400" dirty="0" smtClean="0">
                  <a:latin typeface="Arial" charset="0"/>
                </a:rPr>
                <a:t>Nível inferior   (-)  (Cat. A)</a:t>
              </a:r>
            </a:p>
          </p:txBody>
        </p:sp>
      </p:grpSp>
      <p:sp>
        <p:nvSpPr>
          <p:cNvPr id="83" name="Rectangle 5"/>
          <p:cNvSpPr>
            <a:spLocks noChangeArrowheads="1"/>
          </p:cNvSpPr>
          <p:nvPr/>
        </p:nvSpPr>
        <p:spPr bwMode="auto">
          <a:xfrm>
            <a:off x="2829000" y="260648"/>
            <a:ext cx="4248000" cy="504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9pPr>
          </a:lstStyle>
          <a:p>
            <a:pPr algn="just"/>
            <a:r>
              <a:rPr lang="pt-BR" sz="2800" dirty="0" smtClean="0">
                <a:latin typeface="Arial" charset="0"/>
              </a:rPr>
              <a:t>Planejamentos fatoriais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Número de Slid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00E9-8781-4FB1-8588-3144CCC07442}" type="slidenum">
              <a:rPr lang="pt-BR" smtClean="0"/>
              <a:pPr/>
              <a:t>12</a:t>
            </a:fld>
            <a:endParaRPr lang="pt-BR" dirty="0"/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1280592" y="908720"/>
            <a:ext cx="6480000" cy="432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9pPr>
          </a:lstStyle>
          <a:p>
            <a:pPr algn="just"/>
            <a:r>
              <a:rPr lang="pt-BR" sz="2000" dirty="0" smtClean="0">
                <a:latin typeface="Arial" charset="0"/>
              </a:rPr>
              <a:t>Determinação do efeito principal da temperatura (T) :</a:t>
            </a:r>
          </a:p>
        </p:txBody>
      </p:sp>
      <p:grpSp>
        <p:nvGrpSpPr>
          <p:cNvPr id="133" name="Grupo 132"/>
          <p:cNvGrpSpPr/>
          <p:nvPr/>
        </p:nvGrpSpPr>
        <p:grpSpPr>
          <a:xfrm>
            <a:off x="1348110" y="1628800"/>
            <a:ext cx="7209781" cy="2460748"/>
            <a:chOff x="1348110" y="1988840"/>
            <a:chExt cx="7209781" cy="2460748"/>
          </a:xfrm>
        </p:grpSpPr>
        <p:sp>
          <p:nvSpPr>
            <p:cNvPr id="5" name="Retângulo 4"/>
            <p:cNvSpPr/>
            <p:nvPr/>
          </p:nvSpPr>
          <p:spPr>
            <a:xfrm>
              <a:off x="1348110" y="1988840"/>
              <a:ext cx="1152000" cy="432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N</a:t>
              </a:r>
              <a:r>
                <a:rPr lang="pt-BR" b="1" u="sng" baseline="300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0</a:t>
              </a:r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  Exp.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Retângulo 5"/>
            <p:cNvSpPr/>
            <p:nvPr/>
          </p:nvSpPr>
          <p:spPr>
            <a:xfrm>
              <a:off x="1348110" y="2492928"/>
              <a:ext cx="1152000" cy="432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1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Retângulo 6"/>
            <p:cNvSpPr/>
            <p:nvPr/>
          </p:nvSpPr>
          <p:spPr>
            <a:xfrm>
              <a:off x="1348110" y="3003238"/>
              <a:ext cx="1152000" cy="432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2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Retângulo 7"/>
            <p:cNvSpPr/>
            <p:nvPr/>
          </p:nvSpPr>
          <p:spPr>
            <a:xfrm>
              <a:off x="1357091" y="3501040"/>
              <a:ext cx="1152000" cy="432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3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Retângulo 8"/>
            <p:cNvSpPr/>
            <p:nvPr/>
          </p:nvSpPr>
          <p:spPr>
            <a:xfrm>
              <a:off x="1357091" y="4011350"/>
              <a:ext cx="1152000" cy="432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4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Retângulo 9"/>
            <p:cNvSpPr/>
            <p:nvPr/>
          </p:nvSpPr>
          <p:spPr>
            <a:xfrm>
              <a:off x="2572374" y="1995078"/>
              <a:ext cx="1440000" cy="432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Temp. (</a:t>
              </a:r>
              <a:r>
                <a:rPr lang="pt-BR" b="1" baseline="300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0</a:t>
              </a:r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C)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Retângulo 10"/>
            <p:cNvSpPr/>
            <p:nvPr/>
          </p:nvSpPr>
          <p:spPr>
            <a:xfrm>
              <a:off x="2572374" y="2499166"/>
              <a:ext cx="1440000" cy="432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40 (-)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Retângulo 11"/>
            <p:cNvSpPr/>
            <p:nvPr/>
          </p:nvSpPr>
          <p:spPr>
            <a:xfrm>
              <a:off x="2572374" y="3009476"/>
              <a:ext cx="1440000" cy="432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60 (+)</a:t>
              </a:r>
              <a:endParaRPr lang="pt-BR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Retângulo 12"/>
            <p:cNvSpPr/>
            <p:nvPr/>
          </p:nvSpPr>
          <p:spPr>
            <a:xfrm>
              <a:off x="2581355" y="3507278"/>
              <a:ext cx="1440000" cy="432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40 (-)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Retângulo 13"/>
            <p:cNvSpPr/>
            <p:nvPr/>
          </p:nvSpPr>
          <p:spPr>
            <a:xfrm>
              <a:off x="2581355" y="4017588"/>
              <a:ext cx="1440000" cy="432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60 (+)</a:t>
              </a:r>
              <a:endParaRPr lang="pt-BR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Retângulo 14"/>
            <p:cNvSpPr/>
            <p:nvPr/>
          </p:nvSpPr>
          <p:spPr>
            <a:xfrm>
              <a:off x="4084574" y="1995078"/>
              <a:ext cx="1440000" cy="432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Catalisador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Retângulo 15"/>
            <p:cNvSpPr/>
            <p:nvPr/>
          </p:nvSpPr>
          <p:spPr>
            <a:xfrm>
              <a:off x="4084574" y="2499166"/>
              <a:ext cx="1440000" cy="432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A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Retângulo 16"/>
            <p:cNvSpPr/>
            <p:nvPr/>
          </p:nvSpPr>
          <p:spPr>
            <a:xfrm>
              <a:off x="4084574" y="3009476"/>
              <a:ext cx="1440000" cy="432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A</a:t>
              </a:r>
              <a:endParaRPr lang="pt-BR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Retângulo 17"/>
            <p:cNvSpPr/>
            <p:nvPr/>
          </p:nvSpPr>
          <p:spPr>
            <a:xfrm>
              <a:off x="4093555" y="3507278"/>
              <a:ext cx="1440000" cy="432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B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Retângulo 18"/>
            <p:cNvSpPr/>
            <p:nvPr/>
          </p:nvSpPr>
          <p:spPr>
            <a:xfrm>
              <a:off x="4093555" y="4017588"/>
              <a:ext cx="1440000" cy="432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B</a:t>
              </a:r>
              <a:endParaRPr lang="pt-BR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Retângulo 19"/>
            <p:cNvSpPr/>
            <p:nvPr/>
          </p:nvSpPr>
          <p:spPr>
            <a:xfrm>
              <a:off x="5596742" y="1995078"/>
              <a:ext cx="1440000" cy="432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err="1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Rend</a:t>
              </a:r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. (%)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Retângulo 20"/>
            <p:cNvSpPr/>
            <p:nvPr/>
          </p:nvSpPr>
          <p:spPr>
            <a:xfrm>
              <a:off x="5596742" y="2499166"/>
              <a:ext cx="1440000" cy="432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57  /  61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" name="Retângulo 21"/>
            <p:cNvSpPr/>
            <p:nvPr/>
          </p:nvSpPr>
          <p:spPr>
            <a:xfrm>
              <a:off x="5596742" y="3009476"/>
              <a:ext cx="1440000" cy="432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92  /  88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Retângulo 22"/>
            <p:cNvSpPr/>
            <p:nvPr/>
          </p:nvSpPr>
          <p:spPr>
            <a:xfrm>
              <a:off x="5605723" y="3507278"/>
              <a:ext cx="1440000" cy="432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55  /  53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Retângulo 23"/>
            <p:cNvSpPr/>
            <p:nvPr/>
          </p:nvSpPr>
          <p:spPr>
            <a:xfrm>
              <a:off x="5605723" y="4017588"/>
              <a:ext cx="1440000" cy="432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66  /  70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" name="Retângulo 24"/>
            <p:cNvSpPr/>
            <p:nvPr/>
          </p:nvSpPr>
          <p:spPr>
            <a:xfrm>
              <a:off x="7108910" y="1995078"/>
              <a:ext cx="1440000" cy="432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Média (%)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" name="Retângulo 25"/>
            <p:cNvSpPr/>
            <p:nvPr/>
          </p:nvSpPr>
          <p:spPr>
            <a:xfrm>
              <a:off x="7108910" y="2499166"/>
              <a:ext cx="1440000" cy="432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24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59 (y</a:t>
              </a:r>
              <a:r>
                <a:rPr lang="pt-BR" sz="2400" b="1" baseline="-250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1</a:t>
              </a:r>
              <a:r>
                <a:rPr lang="pt-BR" sz="24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)</a:t>
              </a:r>
              <a:endParaRPr lang="pt-BR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" name="Retângulo 26"/>
            <p:cNvSpPr/>
            <p:nvPr/>
          </p:nvSpPr>
          <p:spPr>
            <a:xfrm>
              <a:off x="7108910" y="3009476"/>
              <a:ext cx="1440000" cy="432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pt-BR" sz="24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90</a:t>
              </a:r>
              <a:r>
                <a:rPr lang="pt-BR" sz="24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pt-BR" sz="24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(y</a:t>
              </a:r>
              <a:r>
                <a:rPr lang="pt-BR" sz="2400" b="1" baseline="-250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2</a:t>
              </a:r>
              <a:r>
                <a:rPr lang="pt-BR" sz="24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)</a:t>
              </a:r>
              <a:endParaRPr lang="pt-BR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" name="Retângulo 27"/>
            <p:cNvSpPr/>
            <p:nvPr/>
          </p:nvSpPr>
          <p:spPr>
            <a:xfrm>
              <a:off x="7117891" y="3507278"/>
              <a:ext cx="1440000" cy="432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pt-BR" sz="24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54 (y</a:t>
              </a:r>
              <a:r>
                <a:rPr lang="pt-BR" sz="2400" b="1" baseline="-250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3</a:t>
              </a:r>
              <a:r>
                <a:rPr lang="pt-BR" sz="24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)</a:t>
              </a:r>
              <a:endParaRPr lang="pt-BR" sz="24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" name="Retângulo 28"/>
            <p:cNvSpPr/>
            <p:nvPr/>
          </p:nvSpPr>
          <p:spPr>
            <a:xfrm>
              <a:off x="7117891" y="4017588"/>
              <a:ext cx="1440000" cy="432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pt-BR" sz="24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68</a:t>
              </a:r>
              <a:r>
                <a:rPr lang="pt-BR" sz="24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pt-BR" sz="24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(y</a:t>
              </a:r>
              <a:r>
                <a:rPr lang="pt-BR" sz="2400" b="1" baseline="-250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4</a:t>
              </a:r>
              <a:r>
                <a:rPr lang="pt-BR" sz="24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)</a:t>
              </a:r>
              <a:endParaRPr lang="pt-BR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65" name="Conector reto 64"/>
            <p:cNvCxnSpPr/>
            <p:nvPr/>
          </p:nvCxnSpPr>
          <p:spPr>
            <a:xfrm>
              <a:off x="7869352" y="2564904"/>
              <a:ext cx="216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ector reto 65"/>
            <p:cNvCxnSpPr/>
            <p:nvPr/>
          </p:nvCxnSpPr>
          <p:spPr>
            <a:xfrm>
              <a:off x="7905328" y="3068960"/>
              <a:ext cx="216000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ector reto 66"/>
            <p:cNvCxnSpPr/>
            <p:nvPr/>
          </p:nvCxnSpPr>
          <p:spPr>
            <a:xfrm>
              <a:off x="7905328" y="3573016"/>
              <a:ext cx="216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ector reto 67"/>
            <p:cNvCxnSpPr/>
            <p:nvPr/>
          </p:nvCxnSpPr>
          <p:spPr>
            <a:xfrm>
              <a:off x="7905328" y="4149080"/>
              <a:ext cx="216000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5" name="Grupo 94"/>
          <p:cNvGrpSpPr/>
          <p:nvPr/>
        </p:nvGrpSpPr>
        <p:grpSpPr>
          <a:xfrm>
            <a:off x="2217000" y="4293096"/>
            <a:ext cx="5472000" cy="1008112"/>
            <a:chOff x="2217000" y="4293096"/>
            <a:chExt cx="5472000" cy="1008112"/>
          </a:xfrm>
        </p:grpSpPr>
        <p:sp>
          <p:nvSpPr>
            <p:cNvPr id="69" name="Rectangle 5"/>
            <p:cNvSpPr>
              <a:spLocks noChangeArrowheads="1"/>
            </p:cNvSpPr>
            <p:nvPr/>
          </p:nvSpPr>
          <p:spPr bwMode="auto">
            <a:xfrm>
              <a:off x="2217000" y="4293144"/>
              <a:ext cx="5472000" cy="432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9pPr>
            </a:lstStyle>
            <a:p>
              <a:pPr algn="just"/>
              <a:r>
                <a:rPr lang="pt-BR" sz="2400" dirty="0" smtClean="0">
                  <a:latin typeface="Arial" charset="0"/>
                </a:rPr>
                <a:t>T = (1/2) (      +       ) – 1/2 (      +      )  </a:t>
              </a:r>
            </a:p>
          </p:txBody>
        </p:sp>
        <p:cxnSp>
          <p:nvCxnSpPr>
            <p:cNvPr id="76" name="Conector reto 75"/>
            <p:cNvCxnSpPr/>
            <p:nvPr/>
          </p:nvCxnSpPr>
          <p:spPr>
            <a:xfrm>
              <a:off x="3648472" y="4365056"/>
              <a:ext cx="216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Rectangle 5"/>
            <p:cNvSpPr>
              <a:spLocks noChangeArrowheads="1"/>
            </p:cNvSpPr>
            <p:nvPr/>
          </p:nvSpPr>
          <p:spPr bwMode="auto">
            <a:xfrm>
              <a:off x="3584848" y="4293096"/>
              <a:ext cx="432000" cy="4320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9pPr>
            </a:lstStyle>
            <a:p>
              <a:pPr algn="just"/>
              <a:r>
                <a:rPr lang="pt-BR" sz="24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y</a:t>
              </a:r>
              <a:r>
                <a:rPr lang="pt-BR" sz="2400" baseline="-250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2</a:t>
              </a:r>
              <a:endParaRPr lang="pt-BR" sz="2400" dirty="0" smtClean="0">
                <a:solidFill>
                  <a:srgbClr val="FF0000"/>
                </a:solidFill>
                <a:latin typeface="Arial" charset="0"/>
              </a:endParaRPr>
            </a:p>
          </p:txBody>
        </p:sp>
        <p:grpSp>
          <p:nvGrpSpPr>
            <p:cNvPr id="78" name="Grupo 77"/>
            <p:cNvGrpSpPr/>
            <p:nvPr/>
          </p:nvGrpSpPr>
          <p:grpSpPr>
            <a:xfrm>
              <a:off x="4376984" y="4293144"/>
              <a:ext cx="432000" cy="432000"/>
              <a:chOff x="1432992" y="5517280"/>
              <a:chExt cx="432000" cy="432000"/>
            </a:xfrm>
          </p:grpSpPr>
          <p:cxnSp>
            <p:nvCxnSpPr>
              <p:cNvPr id="79" name="Conector reto 78"/>
              <p:cNvCxnSpPr/>
              <p:nvPr/>
            </p:nvCxnSpPr>
            <p:spPr>
              <a:xfrm>
                <a:off x="1496616" y="5589240"/>
                <a:ext cx="2160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0" name="Rectangle 5"/>
              <p:cNvSpPr>
                <a:spLocks noChangeArrowheads="1"/>
              </p:cNvSpPr>
              <p:nvPr/>
            </p:nvSpPr>
            <p:spPr bwMode="auto">
              <a:xfrm>
                <a:off x="1432992" y="5517280"/>
                <a:ext cx="432000" cy="432000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kern="1200">
                    <a:solidFill>
                      <a:schemeClr val="tx1"/>
                    </a:solidFill>
                    <a:latin typeface="Univers" pitchFamily="34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kern="1200">
                    <a:solidFill>
                      <a:schemeClr val="tx1"/>
                    </a:solidFill>
                    <a:latin typeface="Univers" pitchFamily="34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kern="1200">
                    <a:solidFill>
                      <a:schemeClr val="tx1"/>
                    </a:solidFill>
                    <a:latin typeface="Univers" pitchFamily="34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kern="1200">
                    <a:solidFill>
                      <a:schemeClr val="tx1"/>
                    </a:solidFill>
                    <a:latin typeface="Univers" pitchFamily="34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kern="1200">
                    <a:solidFill>
                      <a:schemeClr val="tx1"/>
                    </a:solidFill>
                    <a:latin typeface="Univers" pitchFamily="34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400" b="1" kern="1200">
                    <a:solidFill>
                      <a:schemeClr val="tx1"/>
                    </a:solidFill>
                    <a:latin typeface="Univers" pitchFamily="34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400" b="1" kern="1200">
                    <a:solidFill>
                      <a:schemeClr val="tx1"/>
                    </a:solidFill>
                    <a:latin typeface="Univers" pitchFamily="34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400" b="1" kern="1200">
                    <a:solidFill>
                      <a:schemeClr val="tx1"/>
                    </a:solidFill>
                    <a:latin typeface="Univers" pitchFamily="34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400" b="1" kern="1200">
                    <a:solidFill>
                      <a:schemeClr val="tx1"/>
                    </a:solidFill>
                    <a:latin typeface="Univers" pitchFamily="34" charset="0"/>
                    <a:ea typeface="+mn-ea"/>
                    <a:cs typeface="+mn-cs"/>
                  </a:defRPr>
                </a:lvl9pPr>
              </a:lstStyle>
              <a:p>
                <a:pPr algn="just"/>
                <a:r>
                  <a:rPr lang="pt-BR" sz="2400" dirty="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y</a:t>
                </a:r>
                <a:r>
                  <a:rPr lang="pt-BR" sz="2400" baseline="-25000" dirty="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4</a:t>
                </a:r>
                <a:endParaRPr lang="pt-BR" sz="2400" dirty="0" smtClean="0">
                  <a:solidFill>
                    <a:srgbClr val="FF0000"/>
                  </a:solidFill>
                  <a:latin typeface="Arial" charset="0"/>
                </a:endParaRPr>
              </a:p>
            </p:txBody>
          </p:sp>
        </p:grpSp>
        <p:grpSp>
          <p:nvGrpSpPr>
            <p:cNvPr id="81" name="Grupo 80"/>
            <p:cNvGrpSpPr/>
            <p:nvPr/>
          </p:nvGrpSpPr>
          <p:grpSpPr>
            <a:xfrm>
              <a:off x="5889152" y="4293096"/>
              <a:ext cx="432000" cy="432000"/>
              <a:chOff x="1432992" y="5517280"/>
              <a:chExt cx="432000" cy="432000"/>
            </a:xfrm>
          </p:grpSpPr>
          <p:cxnSp>
            <p:nvCxnSpPr>
              <p:cNvPr id="82" name="Conector reto 81"/>
              <p:cNvCxnSpPr/>
              <p:nvPr/>
            </p:nvCxnSpPr>
            <p:spPr>
              <a:xfrm>
                <a:off x="1496616" y="5589240"/>
                <a:ext cx="2160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3" name="Rectangle 5"/>
              <p:cNvSpPr>
                <a:spLocks noChangeArrowheads="1"/>
              </p:cNvSpPr>
              <p:nvPr/>
            </p:nvSpPr>
            <p:spPr bwMode="auto">
              <a:xfrm>
                <a:off x="1432992" y="5517280"/>
                <a:ext cx="432000" cy="432000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kern="1200">
                    <a:solidFill>
                      <a:schemeClr val="tx1"/>
                    </a:solidFill>
                    <a:latin typeface="Univers" pitchFamily="34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kern="1200">
                    <a:solidFill>
                      <a:schemeClr val="tx1"/>
                    </a:solidFill>
                    <a:latin typeface="Univers" pitchFamily="34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kern="1200">
                    <a:solidFill>
                      <a:schemeClr val="tx1"/>
                    </a:solidFill>
                    <a:latin typeface="Univers" pitchFamily="34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kern="1200">
                    <a:solidFill>
                      <a:schemeClr val="tx1"/>
                    </a:solidFill>
                    <a:latin typeface="Univers" pitchFamily="34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kern="1200">
                    <a:solidFill>
                      <a:schemeClr val="tx1"/>
                    </a:solidFill>
                    <a:latin typeface="Univers" pitchFamily="34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400" b="1" kern="1200">
                    <a:solidFill>
                      <a:schemeClr val="tx1"/>
                    </a:solidFill>
                    <a:latin typeface="Univers" pitchFamily="34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400" b="1" kern="1200">
                    <a:solidFill>
                      <a:schemeClr val="tx1"/>
                    </a:solidFill>
                    <a:latin typeface="Univers" pitchFamily="34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400" b="1" kern="1200">
                    <a:solidFill>
                      <a:schemeClr val="tx1"/>
                    </a:solidFill>
                    <a:latin typeface="Univers" pitchFamily="34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400" b="1" kern="1200">
                    <a:solidFill>
                      <a:schemeClr val="tx1"/>
                    </a:solidFill>
                    <a:latin typeface="Univers" pitchFamily="34" charset="0"/>
                    <a:ea typeface="+mn-ea"/>
                    <a:cs typeface="+mn-cs"/>
                  </a:defRPr>
                </a:lvl9pPr>
              </a:lstStyle>
              <a:p>
                <a:pPr algn="just"/>
                <a:r>
                  <a:rPr lang="pt-BR" sz="2400" dirty="0" smtClean="0">
                    <a:latin typeface="Arial" pitchFamily="34" charset="0"/>
                    <a:cs typeface="Arial" pitchFamily="34" charset="0"/>
                  </a:rPr>
                  <a:t>y</a:t>
                </a:r>
                <a:r>
                  <a:rPr lang="pt-BR" sz="2400" baseline="-25000" dirty="0" smtClean="0">
                    <a:latin typeface="Arial" pitchFamily="34" charset="0"/>
                    <a:cs typeface="Arial" pitchFamily="34" charset="0"/>
                  </a:rPr>
                  <a:t>1</a:t>
                </a:r>
                <a:endParaRPr lang="pt-BR" sz="2400" dirty="0" smtClean="0">
                  <a:latin typeface="Arial" charset="0"/>
                </a:endParaRPr>
              </a:p>
            </p:txBody>
          </p:sp>
        </p:grpSp>
        <p:grpSp>
          <p:nvGrpSpPr>
            <p:cNvPr id="84" name="Grupo 83"/>
            <p:cNvGrpSpPr/>
            <p:nvPr/>
          </p:nvGrpSpPr>
          <p:grpSpPr>
            <a:xfrm>
              <a:off x="6609232" y="4293096"/>
              <a:ext cx="432000" cy="432000"/>
              <a:chOff x="1432992" y="5517280"/>
              <a:chExt cx="432000" cy="432000"/>
            </a:xfrm>
          </p:grpSpPr>
          <p:cxnSp>
            <p:nvCxnSpPr>
              <p:cNvPr id="85" name="Conector reto 84"/>
              <p:cNvCxnSpPr/>
              <p:nvPr/>
            </p:nvCxnSpPr>
            <p:spPr>
              <a:xfrm>
                <a:off x="1496616" y="5589240"/>
                <a:ext cx="2160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6" name="Rectangle 5"/>
              <p:cNvSpPr>
                <a:spLocks noChangeArrowheads="1"/>
              </p:cNvSpPr>
              <p:nvPr/>
            </p:nvSpPr>
            <p:spPr bwMode="auto">
              <a:xfrm>
                <a:off x="1432992" y="5517280"/>
                <a:ext cx="432000" cy="432000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kern="1200">
                    <a:solidFill>
                      <a:schemeClr val="tx1"/>
                    </a:solidFill>
                    <a:latin typeface="Univers" pitchFamily="34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kern="1200">
                    <a:solidFill>
                      <a:schemeClr val="tx1"/>
                    </a:solidFill>
                    <a:latin typeface="Univers" pitchFamily="34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kern="1200">
                    <a:solidFill>
                      <a:schemeClr val="tx1"/>
                    </a:solidFill>
                    <a:latin typeface="Univers" pitchFamily="34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kern="1200">
                    <a:solidFill>
                      <a:schemeClr val="tx1"/>
                    </a:solidFill>
                    <a:latin typeface="Univers" pitchFamily="34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kern="1200">
                    <a:solidFill>
                      <a:schemeClr val="tx1"/>
                    </a:solidFill>
                    <a:latin typeface="Univers" pitchFamily="34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400" b="1" kern="1200">
                    <a:solidFill>
                      <a:schemeClr val="tx1"/>
                    </a:solidFill>
                    <a:latin typeface="Univers" pitchFamily="34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400" b="1" kern="1200">
                    <a:solidFill>
                      <a:schemeClr val="tx1"/>
                    </a:solidFill>
                    <a:latin typeface="Univers" pitchFamily="34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400" b="1" kern="1200">
                    <a:solidFill>
                      <a:schemeClr val="tx1"/>
                    </a:solidFill>
                    <a:latin typeface="Univers" pitchFamily="34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400" b="1" kern="1200">
                    <a:solidFill>
                      <a:schemeClr val="tx1"/>
                    </a:solidFill>
                    <a:latin typeface="Univers" pitchFamily="34" charset="0"/>
                    <a:ea typeface="+mn-ea"/>
                    <a:cs typeface="+mn-cs"/>
                  </a:defRPr>
                </a:lvl9pPr>
              </a:lstStyle>
              <a:p>
                <a:pPr algn="just"/>
                <a:r>
                  <a:rPr lang="pt-BR" sz="2400" dirty="0" smtClean="0">
                    <a:latin typeface="Arial" pitchFamily="34" charset="0"/>
                    <a:cs typeface="Arial" pitchFamily="34" charset="0"/>
                  </a:rPr>
                  <a:t>y</a:t>
                </a:r>
                <a:r>
                  <a:rPr lang="pt-BR" sz="2400" baseline="-25000" dirty="0" smtClean="0">
                    <a:latin typeface="Arial" pitchFamily="34" charset="0"/>
                    <a:cs typeface="Arial" pitchFamily="34" charset="0"/>
                  </a:rPr>
                  <a:t>3</a:t>
                </a:r>
                <a:endParaRPr lang="pt-BR" sz="2400" dirty="0" smtClean="0">
                  <a:latin typeface="Arial" charset="0"/>
                </a:endParaRPr>
              </a:p>
            </p:txBody>
          </p:sp>
        </p:grpSp>
        <p:grpSp>
          <p:nvGrpSpPr>
            <p:cNvPr id="119" name="Grupo 118"/>
            <p:cNvGrpSpPr/>
            <p:nvPr/>
          </p:nvGrpSpPr>
          <p:grpSpPr>
            <a:xfrm>
              <a:off x="3891000" y="4869160"/>
              <a:ext cx="2124000" cy="432048"/>
              <a:chOff x="3405064" y="5517232"/>
              <a:chExt cx="2124000" cy="432048"/>
            </a:xfrm>
          </p:grpSpPr>
          <p:sp>
            <p:nvSpPr>
              <p:cNvPr id="89" name="Rectangle 5"/>
              <p:cNvSpPr>
                <a:spLocks noChangeArrowheads="1"/>
              </p:cNvSpPr>
              <p:nvPr/>
            </p:nvSpPr>
            <p:spPr bwMode="auto">
              <a:xfrm>
                <a:off x="3405064" y="5517280"/>
                <a:ext cx="2124000" cy="43200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kern="1200">
                    <a:solidFill>
                      <a:schemeClr val="tx1"/>
                    </a:solidFill>
                    <a:latin typeface="Univers" pitchFamily="34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kern="1200">
                    <a:solidFill>
                      <a:schemeClr val="tx1"/>
                    </a:solidFill>
                    <a:latin typeface="Univers" pitchFamily="34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kern="1200">
                    <a:solidFill>
                      <a:schemeClr val="tx1"/>
                    </a:solidFill>
                    <a:latin typeface="Univers" pitchFamily="34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kern="1200">
                    <a:solidFill>
                      <a:schemeClr val="tx1"/>
                    </a:solidFill>
                    <a:latin typeface="Univers" pitchFamily="34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kern="1200">
                    <a:solidFill>
                      <a:schemeClr val="tx1"/>
                    </a:solidFill>
                    <a:latin typeface="Univers" pitchFamily="34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400" b="1" kern="1200">
                    <a:solidFill>
                      <a:schemeClr val="tx1"/>
                    </a:solidFill>
                    <a:latin typeface="Univers" pitchFamily="34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400" b="1" kern="1200">
                    <a:solidFill>
                      <a:schemeClr val="tx1"/>
                    </a:solidFill>
                    <a:latin typeface="Univers" pitchFamily="34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400" b="1" kern="1200">
                    <a:solidFill>
                      <a:schemeClr val="tx1"/>
                    </a:solidFill>
                    <a:latin typeface="Univers" pitchFamily="34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400" b="1" kern="1200">
                    <a:solidFill>
                      <a:schemeClr val="tx1"/>
                    </a:solidFill>
                    <a:latin typeface="Univers" pitchFamily="34" charset="0"/>
                    <a:ea typeface="+mn-ea"/>
                    <a:cs typeface="+mn-cs"/>
                  </a:defRPr>
                </a:lvl9pPr>
              </a:lstStyle>
              <a:p>
                <a:pPr algn="just"/>
                <a:r>
                  <a:rPr lang="pt-BR" sz="2400" dirty="0" smtClean="0">
                    <a:latin typeface="Arial" charset="0"/>
                  </a:rPr>
                  <a:t>T =       -   </a:t>
                </a:r>
              </a:p>
            </p:txBody>
          </p:sp>
          <p:grpSp>
            <p:nvGrpSpPr>
              <p:cNvPr id="118" name="Grupo 117"/>
              <p:cNvGrpSpPr/>
              <p:nvPr/>
            </p:nvGrpSpPr>
            <p:grpSpPr>
              <a:xfrm>
                <a:off x="4809032" y="5517280"/>
                <a:ext cx="432000" cy="432000"/>
                <a:chOff x="992560" y="5157192"/>
                <a:chExt cx="432000" cy="432000"/>
              </a:xfrm>
            </p:grpSpPr>
            <p:cxnSp>
              <p:nvCxnSpPr>
                <p:cNvPr id="113" name="Conector reto 112"/>
                <p:cNvCxnSpPr/>
                <p:nvPr/>
              </p:nvCxnSpPr>
              <p:spPr>
                <a:xfrm>
                  <a:off x="1056184" y="5229152"/>
                  <a:ext cx="21600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4" name="Rectangle 5"/>
                <p:cNvSpPr>
                  <a:spLocks noChangeArrowheads="1"/>
                </p:cNvSpPr>
                <p:nvPr/>
              </p:nvSpPr>
              <p:spPr bwMode="auto">
                <a:xfrm>
                  <a:off x="992560" y="5157192"/>
                  <a:ext cx="432000" cy="432000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defPPr>
                    <a:defRPr lang="en-US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 b="1" kern="1200">
                      <a:solidFill>
                        <a:schemeClr val="tx1"/>
                      </a:solidFill>
                      <a:latin typeface="Univers" pitchFamily="34" charset="0"/>
                      <a:ea typeface="+mn-ea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 b="1" kern="1200">
                      <a:solidFill>
                        <a:schemeClr val="tx1"/>
                      </a:solidFill>
                      <a:latin typeface="Univers" pitchFamily="34" charset="0"/>
                      <a:ea typeface="+mn-ea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 b="1" kern="1200">
                      <a:solidFill>
                        <a:schemeClr val="tx1"/>
                      </a:solidFill>
                      <a:latin typeface="Univers" pitchFamily="34" charset="0"/>
                      <a:ea typeface="+mn-ea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 b="1" kern="1200">
                      <a:solidFill>
                        <a:schemeClr val="tx1"/>
                      </a:solidFill>
                      <a:latin typeface="Univers" pitchFamily="34" charset="0"/>
                      <a:ea typeface="+mn-ea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 b="1" kern="1200">
                      <a:solidFill>
                        <a:schemeClr val="tx1"/>
                      </a:solidFill>
                      <a:latin typeface="Univers" pitchFamily="34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400" b="1" kern="1200">
                      <a:solidFill>
                        <a:schemeClr val="tx1"/>
                      </a:solidFill>
                      <a:latin typeface="Univers" pitchFamily="34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400" b="1" kern="1200">
                      <a:solidFill>
                        <a:schemeClr val="tx1"/>
                      </a:solidFill>
                      <a:latin typeface="Univers" pitchFamily="34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400" b="1" kern="1200">
                      <a:solidFill>
                        <a:schemeClr val="tx1"/>
                      </a:solidFill>
                      <a:latin typeface="Univers" pitchFamily="34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400" b="1" kern="1200">
                      <a:solidFill>
                        <a:schemeClr val="tx1"/>
                      </a:solidFill>
                      <a:latin typeface="Univers" pitchFamily="34" charset="0"/>
                      <a:ea typeface="+mn-ea"/>
                      <a:cs typeface="+mn-cs"/>
                    </a:defRPr>
                  </a:lvl9pPr>
                </a:lstStyle>
                <a:p>
                  <a:pPr algn="just"/>
                  <a:r>
                    <a:rPr lang="pt-BR" sz="2400" dirty="0" smtClean="0">
                      <a:latin typeface="Arial" pitchFamily="34" charset="0"/>
                      <a:cs typeface="Arial" pitchFamily="34" charset="0"/>
                    </a:rPr>
                    <a:t>y</a:t>
                  </a:r>
                  <a:r>
                    <a:rPr lang="pt-BR" sz="2400" baseline="-25000" dirty="0" smtClean="0">
                      <a:latin typeface="Arial" pitchFamily="34" charset="0"/>
                      <a:cs typeface="Arial" pitchFamily="34" charset="0"/>
                    </a:rPr>
                    <a:t>-</a:t>
                  </a:r>
                  <a:endParaRPr lang="pt-BR" sz="2400" dirty="0" smtClean="0">
                    <a:latin typeface="Arial" charset="0"/>
                  </a:endParaRPr>
                </a:p>
              </p:txBody>
            </p:sp>
          </p:grpSp>
          <p:grpSp>
            <p:nvGrpSpPr>
              <p:cNvPr id="117" name="Grupo 116"/>
              <p:cNvGrpSpPr/>
              <p:nvPr/>
            </p:nvGrpSpPr>
            <p:grpSpPr>
              <a:xfrm>
                <a:off x="4016944" y="5517232"/>
                <a:ext cx="432000" cy="432000"/>
                <a:chOff x="1144960" y="5805312"/>
                <a:chExt cx="432000" cy="432000"/>
              </a:xfrm>
            </p:grpSpPr>
            <p:cxnSp>
              <p:nvCxnSpPr>
                <p:cNvPr id="115" name="Conector reto 114"/>
                <p:cNvCxnSpPr/>
                <p:nvPr/>
              </p:nvCxnSpPr>
              <p:spPr>
                <a:xfrm>
                  <a:off x="1208584" y="5877272"/>
                  <a:ext cx="21600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6" name="Rectangle 5"/>
                <p:cNvSpPr>
                  <a:spLocks noChangeArrowheads="1"/>
                </p:cNvSpPr>
                <p:nvPr/>
              </p:nvSpPr>
              <p:spPr bwMode="auto">
                <a:xfrm>
                  <a:off x="1144960" y="5805312"/>
                  <a:ext cx="432000" cy="432000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defPPr>
                    <a:defRPr lang="en-US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 b="1" kern="1200">
                      <a:solidFill>
                        <a:schemeClr val="tx1"/>
                      </a:solidFill>
                      <a:latin typeface="Univers" pitchFamily="34" charset="0"/>
                      <a:ea typeface="+mn-ea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 b="1" kern="1200">
                      <a:solidFill>
                        <a:schemeClr val="tx1"/>
                      </a:solidFill>
                      <a:latin typeface="Univers" pitchFamily="34" charset="0"/>
                      <a:ea typeface="+mn-ea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 b="1" kern="1200">
                      <a:solidFill>
                        <a:schemeClr val="tx1"/>
                      </a:solidFill>
                      <a:latin typeface="Univers" pitchFamily="34" charset="0"/>
                      <a:ea typeface="+mn-ea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 b="1" kern="1200">
                      <a:solidFill>
                        <a:schemeClr val="tx1"/>
                      </a:solidFill>
                      <a:latin typeface="Univers" pitchFamily="34" charset="0"/>
                      <a:ea typeface="+mn-ea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 b="1" kern="1200">
                      <a:solidFill>
                        <a:schemeClr val="tx1"/>
                      </a:solidFill>
                      <a:latin typeface="Univers" pitchFamily="34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400" b="1" kern="1200">
                      <a:solidFill>
                        <a:schemeClr val="tx1"/>
                      </a:solidFill>
                      <a:latin typeface="Univers" pitchFamily="34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400" b="1" kern="1200">
                      <a:solidFill>
                        <a:schemeClr val="tx1"/>
                      </a:solidFill>
                      <a:latin typeface="Univers" pitchFamily="34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400" b="1" kern="1200">
                      <a:solidFill>
                        <a:schemeClr val="tx1"/>
                      </a:solidFill>
                      <a:latin typeface="Univers" pitchFamily="34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400" b="1" kern="1200">
                      <a:solidFill>
                        <a:schemeClr val="tx1"/>
                      </a:solidFill>
                      <a:latin typeface="Univers" pitchFamily="34" charset="0"/>
                      <a:ea typeface="+mn-ea"/>
                      <a:cs typeface="+mn-cs"/>
                    </a:defRPr>
                  </a:lvl9pPr>
                </a:lstStyle>
                <a:p>
                  <a:pPr algn="just"/>
                  <a:r>
                    <a:rPr lang="pt-BR" sz="2400" dirty="0" smtClean="0">
                      <a:latin typeface="Arial" pitchFamily="34" charset="0"/>
                      <a:cs typeface="Arial" pitchFamily="34" charset="0"/>
                    </a:rPr>
                    <a:t>y</a:t>
                  </a:r>
                  <a:r>
                    <a:rPr lang="pt-BR" sz="2400" baseline="-25000" dirty="0" smtClean="0">
                      <a:latin typeface="Arial" pitchFamily="34" charset="0"/>
                      <a:cs typeface="Arial" pitchFamily="34" charset="0"/>
                    </a:rPr>
                    <a:t>+</a:t>
                  </a:r>
                  <a:endParaRPr lang="pt-BR" sz="2400" dirty="0" smtClean="0">
                    <a:latin typeface="Arial" charset="0"/>
                  </a:endParaRPr>
                </a:p>
              </p:txBody>
            </p:sp>
          </p:grpSp>
        </p:grpSp>
      </p:grpSp>
      <p:sp>
        <p:nvSpPr>
          <p:cNvPr id="132" name="Rectangle 5"/>
          <p:cNvSpPr>
            <a:spLocks noChangeArrowheads="1"/>
          </p:cNvSpPr>
          <p:nvPr/>
        </p:nvSpPr>
        <p:spPr bwMode="auto">
          <a:xfrm>
            <a:off x="2829000" y="260648"/>
            <a:ext cx="4248000" cy="504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9pPr>
          </a:lstStyle>
          <a:p>
            <a:pPr algn="just"/>
            <a:r>
              <a:rPr lang="pt-BR" sz="2800" dirty="0" smtClean="0">
                <a:latin typeface="Arial" charset="0"/>
              </a:rPr>
              <a:t>Planejamentos fatoriais</a:t>
            </a:r>
          </a:p>
        </p:txBody>
      </p:sp>
      <p:grpSp>
        <p:nvGrpSpPr>
          <p:cNvPr id="96" name="Grupo 95"/>
          <p:cNvGrpSpPr/>
          <p:nvPr/>
        </p:nvGrpSpPr>
        <p:grpSpPr>
          <a:xfrm>
            <a:off x="1100888" y="5445272"/>
            <a:ext cx="7704224" cy="1080072"/>
            <a:chOff x="1100888" y="5445272"/>
            <a:chExt cx="7704224" cy="1080072"/>
          </a:xfrm>
        </p:grpSpPr>
        <p:grpSp>
          <p:nvGrpSpPr>
            <p:cNvPr id="131" name="Grupo 130"/>
            <p:cNvGrpSpPr/>
            <p:nvPr/>
          </p:nvGrpSpPr>
          <p:grpSpPr>
            <a:xfrm>
              <a:off x="1100888" y="6093344"/>
              <a:ext cx="7704224" cy="432000"/>
              <a:chOff x="2144688" y="6093344"/>
              <a:chExt cx="7704224" cy="432000"/>
            </a:xfrm>
          </p:grpSpPr>
          <p:sp>
            <p:nvSpPr>
              <p:cNvPr id="121" name="Rectangle 5"/>
              <p:cNvSpPr>
                <a:spLocks noChangeArrowheads="1"/>
              </p:cNvSpPr>
              <p:nvPr/>
            </p:nvSpPr>
            <p:spPr bwMode="auto">
              <a:xfrm>
                <a:off x="2144688" y="6093344"/>
                <a:ext cx="1296000" cy="43200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kern="1200">
                    <a:solidFill>
                      <a:schemeClr val="tx1"/>
                    </a:solidFill>
                    <a:latin typeface="Univers" pitchFamily="34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kern="1200">
                    <a:solidFill>
                      <a:schemeClr val="tx1"/>
                    </a:solidFill>
                    <a:latin typeface="Univers" pitchFamily="34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kern="1200">
                    <a:solidFill>
                      <a:schemeClr val="tx1"/>
                    </a:solidFill>
                    <a:latin typeface="Univers" pitchFamily="34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kern="1200">
                    <a:solidFill>
                      <a:schemeClr val="tx1"/>
                    </a:solidFill>
                    <a:latin typeface="Univers" pitchFamily="34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kern="1200">
                    <a:solidFill>
                      <a:schemeClr val="tx1"/>
                    </a:solidFill>
                    <a:latin typeface="Univers" pitchFamily="34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400" b="1" kern="1200">
                    <a:solidFill>
                      <a:schemeClr val="tx1"/>
                    </a:solidFill>
                    <a:latin typeface="Univers" pitchFamily="34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400" b="1" kern="1200">
                    <a:solidFill>
                      <a:schemeClr val="tx1"/>
                    </a:solidFill>
                    <a:latin typeface="Univers" pitchFamily="34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400" b="1" kern="1200">
                    <a:solidFill>
                      <a:schemeClr val="tx1"/>
                    </a:solidFill>
                    <a:latin typeface="Univers" pitchFamily="34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400" b="1" kern="1200">
                    <a:solidFill>
                      <a:schemeClr val="tx1"/>
                    </a:solidFill>
                    <a:latin typeface="Univers" pitchFamily="34" charset="0"/>
                    <a:ea typeface="+mn-ea"/>
                    <a:cs typeface="+mn-cs"/>
                  </a:defRPr>
                </a:lvl9pPr>
              </a:lstStyle>
              <a:p>
                <a:pPr algn="just"/>
                <a:r>
                  <a:rPr lang="pt-BR" sz="2400" dirty="0" smtClean="0">
                    <a:latin typeface="Arial" charset="0"/>
                  </a:rPr>
                  <a:t>T = 22,5  </a:t>
                </a:r>
              </a:p>
            </p:txBody>
          </p:sp>
          <p:sp>
            <p:nvSpPr>
              <p:cNvPr id="128" name="Rectangle 5"/>
              <p:cNvSpPr>
                <a:spLocks noChangeArrowheads="1"/>
              </p:cNvSpPr>
              <p:nvPr/>
            </p:nvSpPr>
            <p:spPr bwMode="auto">
              <a:xfrm>
                <a:off x="4160912" y="6093344"/>
                <a:ext cx="5688000" cy="432000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kern="1200">
                    <a:solidFill>
                      <a:schemeClr val="tx1"/>
                    </a:solidFill>
                    <a:latin typeface="Univers" pitchFamily="34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kern="1200">
                    <a:solidFill>
                      <a:schemeClr val="tx1"/>
                    </a:solidFill>
                    <a:latin typeface="Univers" pitchFamily="34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kern="1200">
                    <a:solidFill>
                      <a:schemeClr val="tx1"/>
                    </a:solidFill>
                    <a:latin typeface="Univers" pitchFamily="34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kern="1200">
                    <a:solidFill>
                      <a:schemeClr val="tx1"/>
                    </a:solidFill>
                    <a:latin typeface="Univers" pitchFamily="34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kern="1200">
                    <a:solidFill>
                      <a:schemeClr val="tx1"/>
                    </a:solidFill>
                    <a:latin typeface="Univers" pitchFamily="34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400" b="1" kern="1200">
                    <a:solidFill>
                      <a:schemeClr val="tx1"/>
                    </a:solidFill>
                    <a:latin typeface="Univers" pitchFamily="34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400" b="1" kern="1200">
                    <a:solidFill>
                      <a:schemeClr val="tx1"/>
                    </a:solidFill>
                    <a:latin typeface="Univers" pitchFamily="34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400" b="1" kern="1200">
                    <a:solidFill>
                      <a:schemeClr val="tx1"/>
                    </a:solidFill>
                    <a:latin typeface="Univers" pitchFamily="34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400" b="1" kern="1200">
                    <a:solidFill>
                      <a:schemeClr val="tx1"/>
                    </a:solidFill>
                    <a:latin typeface="Univers" pitchFamily="34" charset="0"/>
                    <a:ea typeface="+mn-ea"/>
                    <a:cs typeface="+mn-cs"/>
                  </a:defRPr>
                </a:lvl9pPr>
              </a:lstStyle>
              <a:p>
                <a:pPr algn="just"/>
                <a:r>
                  <a:rPr lang="pt-BR" sz="2400" dirty="0" smtClean="0">
                    <a:latin typeface="Arial" charset="0"/>
                  </a:rPr>
                  <a:t>Aumento médio do rendimento a 60</a:t>
                </a:r>
                <a:r>
                  <a:rPr lang="pt-BR" sz="2400" baseline="30000" dirty="0" smtClean="0">
                    <a:latin typeface="Arial" charset="0"/>
                  </a:rPr>
                  <a:t>0</a:t>
                </a:r>
                <a:r>
                  <a:rPr lang="pt-BR" sz="2400" dirty="0" smtClean="0">
                    <a:latin typeface="Arial" charset="0"/>
                  </a:rPr>
                  <a:t>C  </a:t>
                </a:r>
              </a:p>
            </p:txBody>
          </p:sp>
          <p:cxnSp>
            <p:nvCxnSpPr>
              <p:cNvPr id="130" name="Conector de seta reta 129"/>
              <p:cNvCxnSpPr/>
              <p:nvPr/>
            </p:nvCxnSpPr>
            <p:spPr>
              <a:xfrm>
                <a:off x="3584848" y="6309320"/>
                <a:ext cx="576064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3" name="Rectangle 5"/>
            <p:cNvSpPr>
              <a:spLocks noChangeArrowheads="1"/>
            </p:cNvSpPr>
            <p:nvPr/>
          </p:nvSpPr>
          <p:spPr bwMode="auto">
            <a:xfrm>
              <a:off x="2217000" y="5445272"/>
              <a:ext cx="5472000" cy="432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9pPr>
            </a:lstStyle>
            <a:p>
              <a:pPr algn="just"/>
              <a:r>
                <a:rPr lang="pt-BR" sz="2400" dirty="0" smtClean="0">
                  <a:latin typeface="Arial" charset="0"/>
                </a:rPr>
                <a:t>T = (1/2</a:t>
              </a:r>
              <a:r>
                <a:rPr lang="pt-BR" sz="2400" smtClean="0">
                  <a:latin typeface="Arial" charset="0"/>
                </a:rPr>
                <a:t>) (</a:t>
              </a:r>
              <a:r>
                <a:rPr lang="pt-BR" sz="2400" smtClean="0">
                  <a:solidFill>
                    <a:srgbClr val="FF0000"/>
                  </a:solidFill>
                  <a:latin typeface="Arial" charset="0"/>
                </a:rPr>
                <a:t>90</a:t>
              </a:r>
              <a:r>
                <a:rPr lang="pt-BR" sz="2400" smtClean="0">
                  <a:latin typeface="Arial" charset="0"/>
                </a:rPr>
                <a:t>  +  </a:t>
              </a:r>
              <a:r>
                <a:rPr lang="pt-BR" sz="2400" smtClean="0">
                  <a:solidFill>
                    <a:srgbClr val="FF0000"/>
                  </a:solidFill>
                  <a:latin typeface="Arial" charset="0"/>
                </a:rPr>
                <a:t>68</a:t>
              </a:r>
              <a:r>
                <a:rPr lang="pt-BR" sz="2400" smtClean="0">
                  <a:latin typeface="Arial" charset="0"/>
                </a:rPr>
                <a:t> ) </a:t>
              </a:r>
              <a:r>
                <a:rPr lang="pt-BR" sz="2400" dirty="0" smtClean="0">
                  <a:latin typeface="Arial" charset="0"/>
                </a:rPr>
                <a:t>– </a:t>
              </a:r>
              <a:r>
                <a:rPr lang="pt-BR" sz="2400" smtClean="0">
                  <a:latin typeface="Arial" charset="0"/>
                </a:rPr>
                <a:t>1/2 (59  + 54)  </a:t>
              </a:r>
              <a:endParaRPr lang="pt-BR" sz="2400" dirty="0" smtClean="0">
                <a:latin typeface="Arial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Número de Slid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00E9-8781-4FB1-8588-3144CCC07442}" type="slidenum">
              <a:rPr lang="pt-BR" smtClean="0"/>
              <a:pPr/>
              <a:t>13</a:t>
            </a:fld>
            <a:endParaRPr lang="pt-BR" dirty="0"/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1280592" y="908768"/>
            <a:ext cx="6480000" cy="432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9pPr>
          </a:lstStyle>
          <a:p>
            <a:pPr algn="just"/>
            <a:r>
              <a:rPr lang="pt-BR" sz="2000" dirty="0" smtClean="0">
                <a:latin typeface="Arial" charset="0"/>
              </a:rPr>
              <a:t>Determinação do efeito principal do catalisador (C) :</a:t>
            </a:r>
          </a:p>
        </p:txBody>
      </p:sp>
      <p:grpSp>
        <p:nvGrpSpPr>
          <p:cNvPr id="72" name="Grupo 71"/>
          <p:cNvGrpSpPr/>
          <p:nvPr/>
        </p:nvGrpSpPr>
        <p:grpSpPr>
          <a:xfrm>
            <a:off x="1348110" y="1628800"/>
            <a:ext cx="7209781" cy="2460748"/>
            <a:chOff x="1348110" y="2204864"/>
            <a:chExt cx="7209781" cy="2460748"/>
          </a:xfrm>
        </p:grpSpPr>
        <p:sp>
          <p:nvSpPr>
            <p:cNvPr id="5" name="Retângulo 4"/>
            <p:cNvSpPr/>
            <p:nvPr/>
          </p:nvSpPr>
          <p:spPr>
            <a:xfrm>
              <a:off x="1348110" y="2204864"/>
              <a:ext cx="1152000" cy="432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N</a:t>
              </a:r>
              <a:r>
                <a:rPr lang="pt-BR" b="1" u="sng" baseline="300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0</a:t>
              </a:r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  Exp.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Retângulo 5"/>
            <p:cNvSpPr/>
            <p:nvPr/>
          </p:nvSpPr>
          <p:spPr>
            <a:xfrm>
              <a:off x="1348110" y="2708952"/>
              <a:ext cx="1152000" cy="432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1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Retângulo 6"/>
            <p:cNvSpPr/>
            <p:nvPr/>
          </p:nvSpPr>
          <p:spPr>
            <a:xfrm>
              <a:off x="1348110" y="3219262"/>
              <a:ext cx="1152000" cy="432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2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Retângulo 7"/>
            <p:cNvSpPr/>
            <p:nvPr/>
          </p:nvSpPr>
          <p:spPr>
            <a:xfrm>
              <a:off x="1357091" y="3717064"/>
              <a:ext cx="1152000" cy="432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3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Retângulo 8"/>
            <p:cNvSpPr/>
            <p:nvPr/>
          </p:nvSpPr>
          <p:spPr>
            <a:xfrm>
              <a:off x="1357091" y="4227374"/>
              <a:ext cx="1152000" cy="432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4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Retângulo 9"/>
            <p:cNvSpPr/>
            <p:nvPr/>
          </p:nvSpPr>
          <p:spPr>
            <a:xfrm>
              <a:off x="2572374" y="2211102"/>
              <a:ext cx="1440000" cy="432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Temp. (</a:t>
              </a:r>
              <a:r>
                <a:rPr lang="pt-BR" b="1" baseline="300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0</a:t>
              </a:r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C)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Retângulo 10"/>
            <p:cNvSpPr/>
            <p:nvPr/>
          </p:nvSpPr>
          <p:spPr>
            <a:xfrm>
              <a:off x="2572374" y="2715190"/>
              <a:ext cx="1440000" cy="432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40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Retângulo 11"/>
            <p:cNvSpPr/>
            <p:nvPr/>
          </p:nvSpPr>
          <p:spPr>
            <a:xfrm>
              <a:off x="2572374" y="3225500"/>
              <a:ext cx="1440000" cy="432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60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Retângulo 12"/>
            <p:cNvSpPr/>
            <p:nvPr/>
          </p:nvSpPr>
          <p:spPr>
            <a:xfrm>
              <a:off x="2581355" y="3723302"/>
              <a:ext cx="1440000" cy="432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40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Retângulo 13"/>
            <p:cNvSpPr/>
            <p:nvPr/>
          </p:nvSpPr>
          <p:spPr>
            <a:xfrm>
              <a:off x="2581355" y="4233612"/>
              <a:ext cx="1440000" cy="432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60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Retângulo 14"/>
            <p:cNvSpPr/>
            <p:nvPr/>
          </p:nvSpPr>
          <p:spPr>
            <a:xfrm>
              <a:off x="4084574" y="2211102"/>
              <a:ext cx="1440000" cy="432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Catalisador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Retângulo 15"/>
            <p:cNvSpPr/>
            <p:nvPr/>
          </p:nvSpPr>
          <p:spPr>
            <a:xfrm>
              <a:off x="4084574" y="2715190"/>
              <a:ext cx="1440000" cy="432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A (-)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Retângulo 16"/>
            <p:cNvSpPr/>
            <p:nvPr/>
          </p:nvSpPr>
          <p:spPr>
            <a:xfrm>
              <a:off x="4084574" y="3225500"/>
              <a:ext cx="1440000" cy="432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A (-)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Retângulo 17"/>
            <p:cNvSpPr/>
            <p:nvPr/>
          </p:nvSpPr>
          <p:spPr>
            <a:xfrm>
              <a:off x="4093555" y="3723302"/>
              <a:ext cx="1440000" cy="432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B (+)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Retângulo 18"/>
            <p:cNvSpPr/>
            <p:nvPr/>
          </p:nvSpPr>
          <p:spPr>
            <a:xfrm>
              <a:off x="4093555" y="4233612"/>
              <a:ext cx="1440000" cy="432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B (+)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Retângulo 19"/>
            <p:cNvSpPr/>
            <p:nvPr/>
          </p:nvSpPr>
          <p:spPr>
            <a:xfrm>
              <a:off x="5596742" y="2211102"/>
              <a:ext cx="1440000" cy="432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err="1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Rend</a:t>
              </a:r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. (%)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Retângulo 20"/>
            <p:cNvSpPr/>
            <p:nvPr/>
          </p:nvSpPr>
          <p:spPr>
            <a:xfrm>
              <a:off x="5596742" y="2715190"/>
              <a:ext cx="1440000" cy="432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57  /  61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" name="Retângulo 21"/>
            <p:cNvSpPr/>
            <p:nvPr/>
          </p:nvSpPr>
          <p:spPr>
            <a:xfrm>
              <a:off x="5596742" y="3225500"/>
              <a:ext cx="1440000" cy="432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92  /  88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Retângulo 22"/>
            <p:cNvSpPr/>
            <p:nvPr/>
          </p:nvSpPr>
          <p:spPr>
            <a:xfrm>
              <a:off x="5605723" y="3723302"/>
              <a:ext cx="1440000" cy="432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55  /  53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Retângulo 23"/>
            <p:cNvSpPr/>
            <p:nvPr/>
          </p:nvSpPr>
          <p:spPr>
            <a:xfrm>
              <a:off x="5605723" y="4233612"/>
              <a:ext cx="1440000" cy="432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66  /  70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" name="Retângulo 24"/>
            <p:cNvSpPr/>
            <p:nvPr/>
          </p:nvSpPr>
          <p:spPr>
            <a:xfrm>
              <a:off x="7108910" y="2211102"/>
              <a:ext cx="1440000" cy="432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Média (%)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" name="Retângulo 25"/>
            <p:cNvSpPr/>
            <p:nvPr/>
          </p:nvSpPr>
          <p:spPr>
            <a:xfrm>
              <a:off x="7108910" y="2715190"/>
              <a:ext cx="1440000" cy="432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24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59 (y</a:t>
              </a:r>
              <a:r>
                <a:rPr lang="pt-BR" sz="2400" b="1" baseline="-250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1</a:t>
              </a:r>
              <a:r>
                <a:rPr lang="pt-BR" sz="24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)</a:t>
              </a:r>
              <a:endParaRPr lang="pt-BR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" name="Retângulo 26"/>
            <p:cNvSpPr/>
            <p:nvPr/>
          </p:nvSpPr>
          <p:spPr>
            <a:xfrm>
              <a:off x="7108910" y="3225500"/>
              <a:ext cx="1440000" cy="432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pt-BR" sz="24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90 (y</a:t>
              </a:r>
              <a:r>
                <a:rPr lang="pt-BR" sz="2400" b="1" baseline="-250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2</a:t>
              </a:r>
              <a:r>
                <a:rPr lang="pt-BR" sz="24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)</a:t>
              </a:r>
              <a:endParaRPr lang="pt-BR" sz="24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" name="Retângulo 27"/>
            <p:cNvSpPr/>
            <p:nvPr/>
          </p:nvSpPr>
          <p:spPr>
            <a:xfrm>
              <a:off x="7117891" y="3723302"/>
              <a:ext cx="1440000" cy="432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pt-BR" sz="24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54 (y</a:t>
              </a:r>
              <a:r>
                <a:rPr lang="pt-BR" sz="2400" b="1" baseline="-250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3</a:t>
              </a:r>
              <a:r>
                <a:rPr lang="pt-BR" sz="24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)</a:t>
              </a:r>
              <a:endParaRPr lang="pt-BR" sz="24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" name="Retângulo 28"/>
            <p:cNvSpPr/>
            <p:nvPr/>
          </p:nvSpPr>
          <p:spPr>
            <a:xfrm>
              <a:off x="7117891" y="4233612"/>
              <a:ext cx="1440000" cy="432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pt-BR" sz="24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68 (y</a:t>
              </a:r>
              <a:r>
                <a:rPr lang="pt-BR" sz="2400" b="1" baseline="-250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4</a:t>
              </a:r>
              <a:r>
                <a:rPr lang="pt-BR" sz="24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)</a:t>
              </a:r>
              <a:endParaRPr lang="pt-BR" sz="24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65" name="Conector reto 64"/>
            <p:cNvCxnSpPr/>
            <p:nvPr/>
          </p:nvCxnSpPr>
          <p:spPr>
            <a:xfrm>
              <a:off x="7869352" y="2780928"/>
              <a:ext cx="216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ector reto 65"/>
            <p:cNvCxnSpPr/>
            <p:nvPr/>
          </p:nvCxnSpPr>
          <p:spPr>
            <a:xfrm>
              <a:off x="7905328" y="3284984"/>
              <a:ext cx="216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ector reto 66"/>
            <p:cNvCxnSpPr/>
            <p:nvPr/>
          </p:nvCxnSpPr>
          <p:spPr>
            <a:xfrm>
              <a:off x="7905328" y="3789040"/>
              <a:ext cx="216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ector reto 67"/>
            <p:cNvCxnSpPr/>
            <p:nvPr/>
          </p:nvCxnSpPr>
          <p:spPr>
            <a:xfrm>
              <a:off x="7905328" y="4293096"/>
              <a:ext cx="216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upo 86"/>
          <p:cNvGrpSpPr/>
          <p:nvPr/>
        </p:nvGrpSpPr>
        <p:grpSpPr>
          <a:xfrm>
            <a:off x="2217000" y="4725144"/>
            <a:ext cx="5472000" cy="432048"/>
            <a:chOff x="1280592" y="4941168"/>
            <a:chExt cx="5472000" cy="432048"/>
          </a:xfrm>
        </p:grpSpPr>
        <p:sp>
          <p:nvSpPr>
            <p:cNvPr id="69" name="Rectangle 5"/>
            <p:cNvSpPr>
              <a:spLocks noChangeArrowheads="1"/>
            </p:cNvSpPr>
            <p:nvPr/>
          </p:nvSpPr>
          <p:spPr bwMode="auto">
            <a:xfrm>
              <a:off x="1280592" y="4941216"/>
              <a:ext cx="5472000" cy="432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9pPr>
            </a:lstStyle>
            <a:p>
              <a:pPr algn="just"/>
              <a:r>
                <a:rPr lang="pt-BR" sz="2400" dirty="0" smtClean="0">
                  <a:latin typeface="Arial" charset="0"/>
                </a:rPr>
                <a:t>C = (1/2) (      +       ) – 1/2 (      +      )  </a:t>
              </a:r>
            </a:p>
          </p:txBody>
        </p:sp>
        <p:grpSp>
          <p:nvGrpSpPr>
            <p:cNvPr id="31" name="Grupo 74"/>
            <p:cNvGrpSpPr/>
            <p:nvPr/>
          </p:nvGrpSpPr>
          <p:grpSpPr>
            <a:xfrm>
              <a:off x="2720752" y="4941168"/>
              <a:ext cx="432000" cy="432000"/>
              <a:chOff x="1432992" y="5517280"/>
              <a:chExt cx="432000" cy="432000"/>
            </a:xfrm>
          </p:grpSpPr>
          <p:cxnSp>
            <p:nvCxnSpPr>
              <p:cNvPr id="76" name="Conector reto 75"/>
              <p:cNvCxnSpPr/>
              <p:nvPr/>
            </p:nvCxnSpPr>
            <p:spPr>
              <a:xfrm>
                <a:off x="1496616" y="5589240"/>
                <a:ext cx="2160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7" name="Rectangle 5"/>
              <p:cNvSpPr>
                <a:spLocks noChangeArrowheads="1"/>
              </p:cNvSpPr>
              <p:nvPr/>
            </p:nvSpPr>
            <p:spPr bwMode="auto">
              <a:xfrm>
                <a:off x="1432992" y="5517280"/>
                <a:ext cx="432000" cy="432000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kern="1200">
                    <a:solidFill>
                      <a:schemeClr val="tx1"/>
                    </a:solidFill>
                    <a:latin typeface="Univers" pitchFamily="34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kern="1200">
                    <a:solidFill>
                      <a:schemeClr val="tx1"/>
                    </a:solidFill>
                    <a:latin typeface="Univers" pitchFamily="34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kern="1200">
                    <a:solidFill>
                      <a:schemeClr val="tx1"/>
                    </a:solidFill>
                    <a:latin typeface="Univers" pitchFamily="34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kern="1200">
                    <a:solidFill>
                      <a:schemeClr val="tx1"/>
                    </a:solidFill>
                    <a:latin typeface="Univers" pitchFamily="34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kern="1200">
                    <a:solidFill>
                      <a:schemeClr val="tx1"/>
                    </a:solidFill>
                    <a:latin typeface="Univers" pitchFamily="34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400" b="1" kern="1200">
                    <a:solidFill>
                      <a:schemeClr val="tx1"/>
                    </a:solidFill>
                    <a:latin typeface="Univers" pitchFamily="34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400" b="1" kern="1200">
                    <a:solidFill>
                      <a:schemeClr val="tx1"/>
                    </a:solidFill>
                    <a:latin typeface="Univers" pitchFamily="34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400" b="1" kern="1200">
                    <a:solidFill>
                      <a:schemeClr val="tx1"/>
                    </a:solidFill>
                    <a:latin typeface="Univers" pitchFamily="34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400" b="1" kern="1200">
                    <a:solidFill>
                      <a:schemeClr val="tx1"/>
                    </a:solidFill>
                    <a:latin typeface="Univers" pitchFamily="34" charset="0"/>
                    <a:ea typeface="+mn-ea"/>
                    <a:cs typeface="+mn-cs"/>
                  </a:defRPr>
                </a:lvl9pPr>
              </a:lstStyle>
              <a:p>
                <a:pPr algn="just"/>
                <a:r>
                  <a:rPr lang="pt-BR" sz="2400" dirty="0" smtClean="0">
                    <a:latin typeface="Arial" pitchFamily="34" charset="0"/>
                    <a:cs typeface="Arial" pitchFamily="34" charset="0"/>
                  </a:rPr>
                  <a:t>y</a:t>
                </a:r>
                <a:r>
                  <a:rPr lang="pt-BR" sz="2400" baseline="-25000" dirty="0" smtClean="0">
                    <a:latin typeface="Arial" pitchFamily="34" charset="0"/>
                    <a:cs typeface="Arial" pitchFamily="34" charset="0"/>
                  </a:rPr>
                  <a:t>3</a:t>
                </a:r>
                <a:endParaRPr lang="pt-BR" sz="2400" dirty="0" smtClean="0">
                  <a:latin typeface="Arial" charset="0"/>
                </a:endParaRPr>
              </a:p>
            </p:txBody>
          </p:sp>
        </p:grpSp>
        <p:grpSp>
          <p:nvGrpSpPr>
            <p:cNvPr id="32" name="Grupo 77"/>
            <p:cNvGrpSpPr/>
            <p:nvPr/>
          </p:nvGrpSpPr>
          <p:grpSpPr>
            <a:xfrm>
              <a:off x="3512888" y="4941216"/>
              <a:ext cx="432000" cy="432000"/>
              <a:chOff x="1432992" y="5517280"/>
              <a:chExt cx="432000" cy="432000"/>
            </a:xfrm>
          </p:grpSpPr>
          <p:cxnSp>
            <p:nvCxnSpPr>
              <p:cNvPr id="79" name="Conector reto 78"/>
              <p:cNvCxnSpPr/>
              <p:nvPr/>
            </p:nvCxnSpPr>
            <p:spPr>
              <a:xfrm>
                <a:off x="1496616" y="5589240"/>
                <a:ext cx="2160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0" name="Rectangle 5"/>
              <p:cNvSpPr>
                <a:spLocks noChangeArrowheads="1"/>
              </p:cNvSpPr>
              <p:nvPr/>
            </p:nvSpPr>
            <p:spPr bwMode="auto">
              <a:xfrm>
                <a:off x="1432992" y="5517280"/>
                <a:ext cx="432000" cy="432000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kern="1200">
                    <a:solidFill>
                      <a:schemeClr val="tx1"/>
                    </a:solidFill>
                    <a:latin typeface="Univers" pitchFamily="34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kern="1200">
                    <a:solidFill>
                      <a:schemeClr val="tx1"/>
                    </a:solidFill>
                    <a:latin typeface="Univers" pitchFamily="34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kern="1200">
                    <a:solidFill>
                      <a:schemeClr val="tx1"/>
                    </a:solidFill>
                    <a:latin typeface="Univers" pitchFamily="34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kern="1200">
                    <a:solidFill>
                      <a:schemeClr val="tx1"/>
                    </a:solidFill>
                    <a:latin typeface="Univers" pitchFamily="34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kern="1200">
                    <a:solidFill>
                      <a:schemeClr val="tx1"/>
                    </a:solidFill>
                    <a:latin typeface="Univers" pitchFamily="34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400" b="1" kern="1200">
                    <a:solidFill>
                      <a:schemeClr val="tx1"/>
                    </a:solidFill>
                    <a:latin typeface="Univers" pitchFamily="34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400" b="1" kern="1200">
                    <a:solidFill>
                      <a:schemeClr val="tx1"/>
                    </a:solidFill>
                    <a:latin typeface="Univers" pitchFamily="34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400" b="1" kern="1200">
                    <a:solidFill>
                      <a:schemeClr val="tx1"/>
                    </a:solidFill>
                    <a:latin typeface="Univers" pitchFamily="34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400" b="1" kern="1200">
                    <a:solidFill>
                      <a:schemeClr val="tx1"/>
                    </a:solidFill>
                    <a:latin typeface="Univers" pitchFamily="34" charset="0"/>
                    <a:ea typeface="+mn-ea"/>
                    <a:cs typeface="+mn-cs"/>
                  </a:defRPr>
                </a:lvl9pPr>
              </a:lstStyle>
              <a:p>
                <a:pPr algn="just"/>
                <a:r>
                  <a:rPr lang="pt-BR" sz="2400" dirty="0" smtClean="0">
                    <a:latin typeface="Arial" pitchFamily="34" charset="0"/>
                    <a:cs typeface="Arial" pitchFamily="34" charset="0"/>
                  </a:rPr>
                  <a:t>y</a:t>
                </a:r>
                <a:r>
                  <a:rPr lang="pt-BR" sz="2400" baseline="-25000" dirty="0" smtClean="0">
                    <a:latin typeface="Arial" pitchFamily="34" charset="0"/>
                    <a:cs typeface="Arial" pitchFamily="34" charset="0"/>
                  </a:rPr>
                  <a:t>4</a:t>
                </a:r>
                <a:endParaRPr lang="pt-BR" sz="2400" dirty="0" smtClean="0">
                  <a:latin typeface="Arial" charset="0"/>
                </a:endParaRPr>
              </a:p>
            </p:txBody>
          </p:sp>
        </p:grpSp>
        <p:grpSp>
          <p:nvGrpSpPr>
            <p:cNvPr id="33" name="Grupo 80"/>
            <p:cNvGrpSpPr/>
            <p:nvPr/>
          </p:nvGrpSpPr>
          <p:grpSpPr>
            <a:xfrm>
              <a:off x="5025056" y="4941168"/>
              <a:ext cx="432000" cy="432000"/>
              <a:chOff x="1432992" y="5517280"/>
              <a:chExt cx="432000" cy="432000"/>
            </a:xfrm>
          </p:grpSpPr>
          <p:cxnSp>
            <p:nvCxnSpPr>
              <p:cNvPr id="82" name="Conector reto 81"/>
              <p:cNvCxnSpPr/>
              <p:nvPr/>
            </p:nvCxnSpPr>
            <p:spPr>
              <a:xfrm>
                <a:off x="1496616" y="5589240"/>
                <a:ext cx="2160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3" name="Rectangle 5"/>
              <p:cNvSpPr>
                <a:spLocks noChangeArrowheads="1"/>
              </p:cNvSpPr>
              <p:nvPr/>
            </p:nvSpPr>
            <p:spPr bwMode="auto">
              <a:xfrm>
                <a:off x="1432992" y="5517280"/>
                <a:ext cx="432000" cy="432000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kern="1200">
                    <a:solidFill>
                      <a:schemeClr val="tx1"/>
                    </a:solidFill>
                    <a:latin typeface="Univers" pitchFamily="34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kern="1200">
                    <a:solidFill>
                      <a:schemeClr val="tx1"/>
                    </a:solidFill>
                    <a:latin typeface="Univers" pitchFamily="34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kern="1200">
                    <a:solidFill>
                      <a:schemeClr val="tx1"/>
                    </a:solidFill>
                    <a:latin typeface="Univers" pitchFamily="34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kern="1200">
                    <a:solidFill>
                      <a:schemeClr val="tx1"/>
                    </a:solidFill>
                    <a:latin typeface="Univers" pitchFamily="34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kern="1200">
                    <a:solidFill>
                      <a:schemeClr val="tx1"/>
                    </a:solidFill>
                    <a:latin typeface="Univers" pitchFamily="34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400" b="1" kern="1200">
                    <a:solidFill>
                      <a:schemeClr val="tx1"/>
                    </a:solidFill>
                    <a:latin typeface="Univers" pitchFamily="34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400" b="1" kern="1200">
                    <a:solidFill>
                      <a:schemeClr val="tx1"/>
                    </a:solidFill>
                    <a:latin typeface="Univers" pitchFamily="34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400" b="1" kern="1200">
                    <a:solidFill>
                      <a:schemeClr val="tx1"/>
                    </a:solidFill>
                    <a:latin typeface="Univers" pitchFamily="34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400" b="1" kern="1200">
                    <a:solidFill>
                      <a:schemeClr val="tx1"/>
                    </a:solidFill>
                    <a:latin typeface="Univers" pitchFamily="34" charset="0"/>
                    <a:ea typeface="+mn-ea"/>
                    <a:cs typeface="+mn-cs"/>
                  </a:defRPr>
                </a:lvl9pPr>
              </a:lstStyle>
              <a:p>
                <a:pPr algn="just"/>
                <a:r>
                  <a:rPr lang="pt-BR" sz="2400" dirty="0" smtClean="0">
                    <a:latin typeface="Arial" pitchFamily="34" charset="0"/>
                    <a:cs typeface="Arial" pitchFamily="34" charset="0"/>
                  </a:rPr>
                  <a:t>y</a:t>
                </a:r>
                <a:r>
                  <a:rPr lang="pt-BR" sz="2400" baseline="-25000" dirty="0" smtClean="0">
                    <a:latin typeface="Arial" pitchFamily="34" charset="0"/>
                    <a:cs typeface="Arial" pitchFamily="34" charset="0"/>
                  </a:rPr>
                  <a:t>1</a:t>
                </a:r>
                <a:endParaRPr lang="pt-BR" sz="2400" dirty="0" smtClean="0">
                  <a:latin typeface="Arial" charset="0"/>
                </a:endParaRPr>
              </a:p>
            </p:txBody>
          </p:sp>
        </p:grpSp>
        <p:grpSp>
          <p:nvGrpSpPr>
            <p:cNvPr id="34" name="Grupo 83"/>
            <p:cNvGrpSpPr/>
            <p:nvPr/>
          </p:nvGrpSpPr>
          <p:grpSpPr>
            <a:xfrm>
              <a:off x="5745136" y="4941168"/>
              <a:ext cx="432000" cy="432000"/>
              <a:chOff x="1432992" y="5517280"/>
              <a:chExt cx="432000" cy="432000"/>
            </a:xfrm>
          </p:grpSpPr>
          <p:cxnSp>
            <p:nvCxnSpPr>
              <p:cNvPr id="85" name="Conector reto 84"/>
              <p:cNvCxnSpPr/>
              <p:nvPr/>
            </p:nvCxnSpPr>
            <p:spPr>
              <a:xfrm>
                <a:off x="1496616" y="5589240"/>
                <a:ext cx="2160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6" name="Rectangle 5"/>
              <p:cNvSpPr>
                <a:spLocks noChangeArrowheads="1"/>
              </p:cNvSpPr>
              <p:nvPr/>
            </p:nvSpPr>
            <p:spPr bwMode="auto">
              <a:xfrm>
                <a:off x="1432992" y="5517280"/>
                <a:ext cx="432000" cy="432000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kern="1200">
                    <a:solidFill>
                      <a:schemeClr val="tx1"/>
                    </a:solidFill>
                    <a:latin typeface="Univers" pitchFamily="34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kern="1200">
                    <a:solidFill>
                      <a:schemeClr val="tx1"/>
                    </a:solidFill>
                    <a:latin typeface="Univers" pitchFamily="34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kern="1200">
                    <a:solidFill>
                      <a:schemeClr val="tx1"/>
                    </a:solidFill>
                    <a:latin typeface="Univers" pitchFamily="34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kern="1200">
                    <a:solidFill>
                      <a:schemeClr val="tx1"/>
                    </a:solidFill>
                    <a:latin typeface="Univers" pitchFamily="34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kern="1200">
                    <a:solidFill>
                      <a:schemeClr val="tx1"/>
                    </a:solidFill>
                    <a:latin typeface="Univers" pitchFamily="34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400" b="1" kern="1200">
                    <a:solidFill>
                      <a:schemeClr val="tx1"/>
                    </a:solidFill>
                    <a:latin typeface="Univers" pitchFamily="34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400" b="1" kern="1200">
                    <a:solidFill>
                      <a:schemeClr val="tx1"/>
                    </a:solidFill>
                    <a:latin typeface="Univers" pitchFamily="34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400" b="1" kern="1200">
                    <a:solidFill>
                      <a:schemeClr val="tx1"/>
                    </a:solidFill>
                    <a:latin typeface="Univers" pitchFamily="34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400" b="1" kern="1200">
                    <a:solidFill>
                      <a:schemeClr val="tx1"/>
                    </a:solidFill>
                    <a:latin typeface="Univers" pitchFamily="34" charset="0"/>
                    <a:ea typeface="+mn-ea"/>
                    <a:cs typeface="+mn-cs"/>
                  </a:defRPr>
                </a:lvl9pPr>
              </a:lstStyle>
              <a:p>
                <a:pPr algn="just"/>
                <a:r>
                  <a:rPr lang="pt-BR" sz="2400" dirty="0" smtClean="0">
                    <a:latin typeface="Arial" pitchFamily="34" charset="0"/>
                    <a:cs typeface="Arial" pitchFamily="34" charset="0"/>
                  </a:rPr>
                  <a:t>y</a:t>
                </a:r>
                <a:r>
                  <a:rPr lang="pt-BR" sz="2400" baseline="-25000" dirty="0" smtClean="0">
                    <a:latin typeface="Arial" pitchFamily="34" charset="0"/>
                    <a:cs typeface="Arial" pitchFamily="34" charset="0"/>
                  </a:rPr>
                  <a:t>2</a:t>
                </a:r>
                <a:endParaRPr lang="pt-BR" sz="2400" dirty="0" smtClean="0">
                  <a:latin typeface="Arial" charset="0"/>
                </a:endParaRPr>
              </a:p>
            </p:txBody>
          </p:sp>
        </p:grpSp>
      </p:grpSp>
      <p:grpSp>
        <p:nvGrpSpPr>
          <p:cNvPr id="36" name="Grupo 118"/>
          <p:cNvGrpSpPr/>
          <p:nvPr/>
        </p:nvGrpSpPr>
        <p:grpSpPr>
          <a:xfrm>
            <a:off x="3891000" y="5373216"/>
            <a:ext cx="2124000" cy="432048"/>
            <a:chOff x="3405064" y="5517232"/>
            <a:chExt cx="2124000" cy="432048"/>
          </a:xfrm>
        </p:grpSpPr>
        <p:sp>
          <p:nvSpPr>
            <p:cNvPr id="89" name="Rectangle 5"/>
            <p:cNvSpPr>
              <a:spLocks noChangeArrowheads="1"/>
            </p:cNvSpPr>
            <p:nvPr/>
          </p:nvSpPr>
          <p:spPr bwMode="auto">
            <a:xfrm>
              <a:off x="3405064" y="5517280"/>
              <a:ext cx="2124000" cy="432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9pPr>
            </a:lstStyle>
            <a:p>
              <a:pPr algn="just"/>
              <a:r>
                <a:rPr lang="pt-BR" sz="2400" dirty="0" smtClean="0">
                  <a:latin typeface="Arial" charset="0"/>
                </a:rPr>
                <a:t>C =       -   </a:t>
              </a:r>
            </a:p>
          </p:txBody>
        </p:sp>
        <p:grpSp>
          <p:nvGrpSpPr>
            <p:cNvPr id="37" name="Grupo 117"/>
            <p:cNvGrpSpPr/>
            <p:nvPr/>
          </p:nvGrpSpPr>
          <p:grpSpPr>
            <a:xfrm>
              <a:off x="4809032" y="5517280"/>
              <a:ext cx="432000" cy="432000"/>
              <a:chOff x="992560" y="5157192"/>
              <a:chExt cx="432000" cy="432000"/>
            </a:xfrm>
          </p:grpSpPr>
          <p:cxnSp>
            <p:nvCxnSpPr>
              <p:cNvPr id="113" name="Conector reto 112"/>
              <p:cNvCxnSpPr/>
              <p:nvPr/>
            </p:nvCxnSpPr>
            <p:spPr>
              <a:xfrm>
                <a:off x="1056184" y="5229152"/>
                <a:ext cx="2160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4" name="Rectangle 5"/>
              <p:cNvSpPr>
                <a:spLocks noChangeArrowheads="1"/>
              </p:cNvSpPr>
              <p:nvPr/>
            </p:nvSpPr>
            <p:spPr bwMode="auto">
              <a:xfrm>
                <a:off x="992560" y="5157192"/>
                <a:ext cx="432000" cy="432000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kern="1200">
                    <a:solidFill>
                      <a:schemeClr val="tx1"/>
                    </a:solidFill>
                    <a:latin typeface="Univers" pitchFamily="34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kern="1200">
                    <a:solidFill>
                      <a:schemeClr val="tx1"/>
                    </a:solidFill>
                    <a:latin typeface="Univers" pitchFamily="34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kern="1200">
                    <a:solidFill>
                      <a:schemeClr val="tx1"/>
                    </a:solidFill>
                    <a:latin typeface="Univers" pitchFamily="34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kern="1200">
                    <a:solidFill>
                      <a:schemeClr val="tx1"/>
                    </a:solidFill>
                    <a:latin typeface="Univers" pitchFamily="34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kern="1200">
                    <a:solidFill>
                      <a:schemeClr val="tx1"/>
                    </a:solidFill>
                    <a:latin typeface="Univers" pitchFamily="34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400" b="1" kern="1200">
                    <a:solidFill>
                      <a:schemeClr val="tx1"/>
                    </a:solidFill>
                    <a:latin typeface="Univers" pitchFamily="34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400" b="1" kern="1200">
                    <a:solidFill>
                      <a:schemeClr val="tx1"/>
                    </a:solidFill>
                    <a:latin typeface="Univers" pitchFamily="34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400" b="1" kern="1200">
                    <a:solidFill>
                      <a:schemeClr val="tx1"/>
                    </a:solidFill>
                    <a:latin typeface="Univers" pitchFamily="34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400" b="1" kern="1200">
                    <a:solidFill>
                      <a:schemeClr val="tx1"/>
                    </a:solidFill>
                    <a:latin typeface="Univers" pitchFamily="34" charset="0"/>
                    <a:ea typeface="+mn-ea"/>
                    <a:cs typeface="+mn-cs"/>
                  </a:defRPr>
                </a:lvl9pPr>
              </a:lstStyle>
              <a:p>
                <a:pPr algn="just"/>
                <a:r>
                  <a:rPr lang="pt-BR" sz="2400" dirty="0" smtClean="0">
                    <a:latin typeface="Arial" pitchFamily="34" charset="0"/>
                    <a:cs typeface="Arial" pitchFamily="34" charset="0"/>
                  </a:rPr>
                  <a:t>y</a:t>
                </a:r>
                <a:r>
                  <a:rPr lang="pt-BR" sz="2400" baseline="-25000" dirty="0" smtClean="0">
                    <a:latin typeface="Arial" pitchFamily="34" charset="0"/>
                    <a:cs typeface="Arial" pitchFamily="34" charset="0"/>
                  </a:rPr>
                  <a:t>-</a:t>
                </a:r>
                <a:endParaRPr lang="pt-BR" sz="2400" dirty="0" smtClean="0">
                  <a:latin typeface="Arial" charset="0"/>
                </a:endParaRPr>
              </a:p>
            </p:txBody>
          </p:sp>
        </p:grpSp>
        <p:grpSp>
          <p:nvGrpSpPr>
            <p:cNvPr id="38" name="Grupo 116"/>
            <p:cNvGrpSpPr/>
            <p:nvPr/>
          </p:nvGrpSpPr>
          <p:grpSpPr>
            <a:xfrm>
              <a:off x="4016944" y="5517232"/>
              <a:ext cx="432000" cy="432000"/>
              <a:chOff x="1144960" y="5805312"/>
              <a:chExt cx="432000" cy="432000"/>
            </a:xfrm>
          </p:grpSpPr>
          <p:cxnSp>
            <p:nvCxnSpPr>
              <p:cNvPr id="115" name="Conector reto 114"/>
              <p:cNvCxnSpPr/>
              <p:nvPr/>
            </p:nvCxnSpPr>
            <p:spPr>
              <a:xfrm>
                <a:off x="1208584" y="5877272"/>
                <a:ext cx="2160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6" name="Rectangle 5"/>
              <p:cNvSpPr>
                <a:spLocks noChangeArrowheads="1"/>
              </p:cNvSpPr>
              <p:nvPr/>
            </p:nvSpPr>
            <p:spPr bwMode="auto">
              <a:xfrm>
                <a:off x="1144960" y="5805312"/>
                <a:ext cx="432000" cy="432000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kern="1200">
                    <a:solidFill>
                      <a:schemeClr val="tx1"/>
                    </a:solidFill>
                    <a:latin typeface="Univers" pitchFamily="34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kern="1200">
                    <a:solidFill>
                      <a:schemeClr val="tx1"/>
                    </a:solidFill>
                    <a:latin typeface="Univers" pitchFamily="34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kern="1200">
                    <a:solidFill>
                      <a:schemeClr val="tx1"/>
                    </a:solidFill>
                    <a:latin typeface="Univers" pitchFamily="34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kern="1200">
                    <a:solidFill>
                      <a:schemeClr val="tx1"/>
                    </a:solidFill>
                    <a:latin typeface="Univers" pitchFamily="34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kern="1200">
                    <a:solidFill>
                      <a:schemeClr val="tx1"/>
                    </a:solidFill>
                    <a:latin typeface="Univers" pitchFamily="34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400" b="1" kern="1200">
                    <a:solidFill>
                      <a:schemeClr val="tx1"/>
                    </a:solidFill>
                    <a:latin typeface="Univers" pitchFamily="34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400" b="1" kern="1200">
                    <a:solidFill>
                      <a:schemeClr val="tx1"/>
                    </a:solidFill>
                    <a:latin typeface="Univers" pitchFamily="34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400" b="1" kern="1200">
                    <a:solidFill>
                      <a:schemeClr val="tx1"/>
                    </a:solidFill>
                    <a:latin typeface="Univers" pitchFamily="34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400" b="1" kern="1200">
                    <a:solidFill>
                      <a:schemeClr val="tx1"/>
                    </a:solidFill>
                    <a:latin typeface="Univers" pitchFamily="34" charset="0"/>
                    <a:ea typeface="+mn-ea"/>
                    <a:cs typeface="+mn-cs"/>
                  </a:defRPr>
                </a:lvl9pPr>
              </a:lstStyle>
              <a:p>
                <a:pPr algn="just"/>
                <a:r>
                  <a:rPr lang="pt-BR" sz="2400" dirty="0" smtClean="0">
                    <a:latin typeface="Arial" pitchFamily="34" charset="0"/>
                    <a:cs typeface="Arial" pitchFamily="34" charset="0"/>
                  </a:rPr>
                  <a:t>y</a:t>
                </a:r>
                <a:r>
                  <a:rPr lang="pt-BR" sz="2400" baseline="-25000" dirty="0" smtClean="0">
                    <a:latin typeface="Arial" pitchFamily="34" charset="0"/>
                    <a:cs typeface="Arial" pitchFamily="34" charset="0"/>
                  </a:rPr>
                  <a:t>+</a:t>
                </a:r>
                <a:endParaRPr lang="pt-BR" sz="2400" dirty="0" smtClean="0">
                  <a:latin typeface="Arial" charset="0"/>
                </a:endParaRPr>
              </a:p>
            </p:txBody>
          </p:sp>
        </p:grpSp>
      </p:grpSp>
      <p:grpSp>
        <p:nvGrpSpPr>
          <p:cNvPr id="62" name="Grupo 61"/>
          <p:cNvGrpSpPr/>
          <p:nvPr/>
        </p:nvGrpSpPr>
        <p:grpSpPr>
          <a:xfrm>
            <a:off x="691128" y="5949280"/>
            <a:ext cx="8523745" cy="432000"/>
            <a:chOff x="2144688" y="6093344"/>
            <a:chExt cx="7855479" cy="432000"/>
          </a:xfrm>
        </p:grpSpPr>
        <p:sp>
          <p:nvSpPr>
            <p:cNvPr id="63" name="Rectangle 5"/>
            <p:cNvSpPr>
              <a:spLocks noChangeArrowheads="1"/>
            </p:cNvSpPr>
            <p:nvPr/>
          </p:nvSpPr>
          <p:spPr bwMode="auto">
            <a:xfrm>
              <a:off x="2144688" y="6093344"/>
              <a:ext cx="1296000" cy="432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9pPr>
            </a:lstStyle>
            <a:p>
              <a:pPr algn="just"/>
              <a:r>
                <a:rPr lang="pt-BR" sz="2400" dirty="0" smtClean="0">
                  <a:latin typeface="Arial" charset="0"/>
                </a:rPr>
                <a:t>C = -13,5  </a:t>
              </a:r>
            </a:p>
          </p:txBody>
        </p:sp>
        <p:sp>
          <p:nvSpPr>
            <p:cNvPr id="64" name="Rectangle 5"/>
            <p:cNvSpPr>
              <a:spLocks noChangeArrowheads="1"/>
            </p:cNvSpPr>
            <p:nvPr/>
          </p:nvSpPr>
          <p:spPr bwMode="auto">
            <a:xfrm>
              <a:off x="4160913" y="6093344"/>
              <a:ext cx="5839254" cy="4320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9pPr>
            </a:lstStyle>
            <a:p>
              <a:pPr algn="just"/>
              <a:r>
                <a:rPr lang="pt-BR" sz="2400" dirty="0" smtClean="0">
                  <a:latin typeface="Arial" charset="0"/>
                </a:rPr>
                <a:t>Redução média do rendimento ao usar o B  </a:t>
              </a:r>
            </a:p>
          </p:txBody>
        </p:sp>
        <p:cxnSp>
          <p:nvCxnSpPr>
            <p:cNvPr id="70" name="Conector de seta reta 69"/>
            <p:cNvCxnSpPr/>
            <p:nvPr/>
          </p:nvCxnSpPr>
          <p:spPr>
            <a:xfrm>
              <a:off x="3584848" y="6309320"/>
              <a:ext cx="576064" cy="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1" name="Rectangle 5"/>
          <p:cNvSpPr>
            <a:spLocks noChangeArrowheads="1"/>
          </p:cNvSpPr>
          <p:nvPr/>
        </p:nvSpPr>
        <p:spPr bwMode="auto">
          <a:xfrm>
            <a:off x="2829000" y="260648"/>
            <a:ext cx="4248000" cy="504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9pPr>
          </a:lstStyle>
          <a:p>
            <a:pPr algn="just"/>
            <a:r>
              <a:rPr lang="pt-BR" sz="2800" dirty="0" smtClean="0">
                <a:latin typeface="Arial" charset="0"/>
              </a:rPr>
              <a:t>Planejamentos fatoriais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Número de Slid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00E9-8781-4FB1-8588-3144CCC07442}" type="slidenum">
              <a:rPr lang="pt-BR" smtClean="0"/>
              <a:pPr/>
              <a:t>14</a:t>
            </a:fld>
            <a:endParaRPr lang="pt-BR" dirty="0"/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561232" y="908720"/>
            <a:ext cx="6480000" cy="432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9pPr>
          </a:lstStyle>
          <a:p>
            <a:pPr algn="just"/>
            <a:r>
              <a:rPr lang="pt-BR" sz="2000" dirty="0" smtClean="0">
                <a:latin typeface="Arial" charset="0"/>
              </a:rPr>
              <a:t>Determinação do efeito de interação (T x C) :</a:t>
            </a:r>
          </a:p>
        </p:txBody>
      </p:sp>
      <p:grpSp>
        <p:nvGrpSpPr>
          <p:cNvPr id="72" name="Grupo 71"/>
          <p:cNvGrpSpPr/>
          <p:nvPr/>
        </p:nvGrpSpPr>
        <p:grpSpPr>
          <a:xfrm>
            <a:off x="596516" y="1628800"/>
            <a:ext cx="8712968" cy="2460748"/>
            <a:chOff x="848544" y="2204864"/>
            <a:chExt cx="8712968" cy="2460748"/>
          </a:xfrm>
        </p:grpSpPr>
        <p:grpSp>
          <p:nvGrpSpPr>
            <p:cNvPr id="4" name="Grupo 3"/>
            <p:cNvGrpSpPr/>
            <p:nvPr/>
          </p:nvGrpSpPr>
          <p:grpSpPr>
            <a:xfrm>
              <a:off x="848544" y="2204864"/>
              <a:ext cx="7209781" cy="2460748"/>
              <a:chOff x="695547" y="2414650"/>
              <a:chExt cx="7209781" cy="2460748"/>
            </a:xfrm>
          </p:grpSpPr>
          <p:sp>
            <p:nvSpPr>
              <p:cNvPr id="5" name="Retângulo 4"/>
              <p:cNvSpPr/>
              <p:nvPr/>
            </p:nvSpPr>
            <p:spPr>
              <a:xfrm>
                <a:off x="695547" y="2414650"/>
                <a:ext cx="1152000" cy="43200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b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N</a:t>
                </a:r>
                <a:r>
                  <a:rPr lang="pt-BR" b="1" u="sng" baseline="3000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0</a:t>
                </a:r>
                <a:r>
                  <a:rPr lang="pt-BR" b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 Exp.</a:t>
                </a:r>
                <a:endParaRPr lang="pt-BR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" name="Retângulo 5"/>
              <p:cNvSpPr/>
              <p:nvPr/>
            </p:nvSpPr>
            <p:spPr>
              <a:xfrm>
                <a:off x="695547" y="2918738"/>
                <a:ext cx="1152000" cy="43200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b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1</a:t>
                </a:r>
                <a:endParaRPr lang="pt-BR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" name="Retângulo 6"/>
              <p:cNvSpPr/>
              <p:nvPr/>
            </p:nvSpPr>
            <p:spPr>
              <a:xfrm>
                <a:off x="695547" y="3429048"/>
                <a:ext cx="1152000" cy="43200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b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2</a:t>
                </a:r>
                <a:endParaRPr lang="pt-BR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" name="Retângulo 7"/>
              <p:cNvSpPr/>
              <p:nvPr/>
            </p:nvSpPr>
            <p:spPr>
              <a:xfrm>
                <a:off x="704528" y="3926850"/>
                <a:ext cx="1152000" cy="43200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b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3</a:t>
                </a:r>
                <a:endParaRPr lang="pt-BR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" name="Retângulo 8"/>
              <p:cNvSpPr/>
              <p:nvPr/>
            </p:nvSpPr>
            <p:spPr>
              <a:xfrm>
                <a:off x="704528" y="4437160"/>
                <a:ext cx="1152000" cy="43200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b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4</a:t>
                </a:r>
                <a:endParaRPr lang="pt-BR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" name="Retângulo 9"/>
              <p:cNvSpPr/>
              <p:nvPr/>
            </p:nvSpPr>
            <p:spPr>
              <a:xfrm>
                <a:off x="1919811" y="2420888"/>
                <a:ext cx="1440000" cy="43200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b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Temp. (</a:t>
                </a:r>
                <a:r>
                  <a:rPr lang="pt-BR" b="1" baseline="3000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0</a:t>
                </a:r>
                <a:r>
                  <a:rPr lang="pt-BR" b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C)</a:t>
                </a:r>
                <a:endParaRPr lang="pt-BR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" name="Retângulo 10"/>
              <p:cNvSpPr/>
              <p:nvPr/>
            </p:nvSpPr>
            <p:spPr>
              <a:xfrm>
                <a:off x="1919811" y="2924976"/>
                <a:ext cx="1440000" cy="43200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b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40</a:t>
                </a:r>
                <a:endParaRPr lang="pt-BR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" name="Retângulo 11"/>
              <p:cNvSpPr/>
              <p:nvPr/>
            </p:nvSpPr>
            <p:spPr>
              <a:xfrm>
                <a:off x="1919811" y="3435286"/>
                <a:ext cx="1440000" cy="43200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b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60</a:t>
                </a:r>
                <a:endParaRPr lang="pt-BR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" name="Retângulo 12"/>
              <p:cNvSpPr/>
              <p:nvPr/>
            </p:nvSpPr>
            <p:spPr>
              <a:xfrm>
                <a:off x="1928792" y="3933088"/>
                <a:ext cx="1440000" cy="43200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b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40</a:t>
                </a:r>
                <a:endParaRPr lang="pt-BR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" name="Retângulo 13"/>
              <p:cNvSpPr/>
              <p:nvPr/>
            </p:nvSpPr>
            <p:spPr>
              <a:xfrm>
                <a:off x="1928792" y="4443398"/>
                <a:ext cx="1440000" cy="43200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b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60</a:t>
                </a:r>
                <a:endParaRPr lang="pt-BR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" name="Retângulo 14"/>
              <p:cNvSpPr/>
              <p:nvPr/>
            </p:nvSpPr>
            <p:spPr>
              <a:xfrm>
                <a:off x="3432011" y="2420888"/>
                <a:ext cx="1440000" cy="43200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b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Catalisador</a:t>
                </a:r>
                <a:endParaRPr lang="pt-BR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" name="Retângulo 15"/>
              <p:cNvSpPr/>
              <p:nvPr/>
            </p:nvSpPr>
            <p:spPr>
              <a:xfrm>
                <a:off x="3432011" y="2924976"/>
                <a:ext cx="1440000" cy="43200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b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A (-)</a:t>
                </a:r>
                <a:endParaRPr lang="pt-BR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" name="Retângulo 16"/>
              <p:cNvSpPr/>
              <p:nvPr/>
            </p:nvSpPr>
            <p:spPr>
              <a:xfrm>
                <a:off x="3432011" y="3435286"/>
                <a:ext cx="1440000" cy="43200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b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A (-)</a:t>
                </a:r>
                <a:endParaRPr lang="pt-BR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" name="Retângulo 17"/>
              <p:cNvSpPr/>
              <p:nvPr/>
            </p:nvSpPr>
            <p:spPr>
              <a:xfrm>
                <a:off x="3440992" y="3933088"/>
                <a:ext cx="1440000" cy="43200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b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B (+)</a:t>
                </a:r>
                <a:endParaRPr lang="pt-BR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" name="Retângulo 18"/>
              <p:cNvSpPr/>
              <p:nvPr/>
            </p:nvSpPr>
            <p:spPr>
              <a:xfrm>
                <a:off x="3440992" y="4443398"/>
                <a:ext cx="1440000" cy="43200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b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B (+)</a:t>
                </a:r>
                <a:endParaRPr lang="pt-BR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" name="Retângulo 19"/>
              <p:cNvSpPr/>
              <p:nvPr/>
            </p:nvSpPr>
            <p:spPr>
              <a:xfrm>
                <a:off x="4944179" y="2420888"/>
                <a:ext cx="1440000" cy="43200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b="1" dirty="0" err="1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Rend</a:t>
                </a:r>
                <a:r>
                  <a:rPr lang="pt-BR" b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. (%)</a:t>
                </a:r>
                <a:endParaRPr lang="pt-BR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" name="Retângulo 20"/>
              <p:cNvSpPr/>
              <p:nvPr/>
            </p:nvSpPr>
            <p:spPr>
              <a:xfrm>
                <a:off x="4944179" y="2924976"/>
                <a:ext cx="1440000" cy="43200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b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57  /  61</a:t>
                </a:r>
                <a:endParaRPr lang="pt-BR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" name="Retângulo 21"/>
              <p:cNvSpPr/>
              <p:nvPr/>
            </p:nvSpPr>
            <p:spPr>
              <a:xfrm>
                <a:off x="4944179" y="3435286"/>
                <a:ext cx="1440000" cy="43200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b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92  /  88</a:t>
                </a:r>
                <a:endParaRPr lang="pt-BR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" name="Retângulo 22"/>
              <p:cNvSpPr/>
              <p:nvPr/>
            </p:nvSpPr>
            <p:spPr>
              <a:xfrm>
                <a:off x="4953160" y="3933088"/>
                <a:ext cx="1440000" cy="43200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b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55  /  53</a:t>
                </a:r>
                <a:endParaRPr lang="pt-BR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" name="Retângulo 23"/>
              <p:cNvSpPr/>
              <p:nvPr/>
            </p:nvSpPr>
            <p:spPr>
              <a:xfrm>
                <a:off x="4953160" y="4443398"/>
                <a:ext cx="1440000" cy="43200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b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66  /  70</a:t>
                </a:r>
                <a:endParaRPr lang="pt-BR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" name="Retângulo 24"/>
              <p:cNvSpPr/>
              <p:nvPr/>
            </p:nvSpPr>
            <p:spPr>
              <a:xfrm>
                <a:off x="6456347" y="2420888"/>
                <a:ext cx="1440000" cy="43200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b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Média (%)</a:t>
                </a:r>
                <a:endParaRPr lang="pt-BR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" name="Retângulo 25"/>
              <p:cNvSpPr/>
              <p:nvPr/>
            </p:nvSpPr>
            <p:spPr>
              <a:xfrm>
                <a:off x="6456347" y="2924976"/>
                <a:ext cx="1440000" cy="43200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sz="2400" b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59</a:t>
                </a:r>
                <a:endParaRPr lang="pt-BR" sz="2400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7" name="Retângulo 26"/>
              <p:cNvSpPr/>
              <p:nvPr/>
            </p:nvSpPr>
            <p:spPr>
              <a:xfrm>
                <a:off x="6456347" y="3435286"/>
                <a:ext cx="1440000" cy="43200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r>
                  <a:rPr lang="pt-BR" sz="2400" b="1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90</a:t>
                </a:r>
                <a:endParaRPr lang="pt-BR" sz="2400" b="1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8" name="Retângulo 27"/>
              <p:cNvSpPr/>
              <p:nvPr/>
            </p:nvSpPr>
            <p:spPr>
              <a:xfrm>
                <a:off x="6465328" y="3933088"/>
                <a:ext cx="1440000" cy="43200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r>
                  <a:rPr lang="pt-BR" sz="2400" b="1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54</a:t>
                </a:r>
                <a:endParaRPr lang="pt-BR" sz="2400" b="1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9" name="Retângulo 28"/>
              <p:cNvSpPr/>
              <p:nvPr/>
            </p:nvSpPr>
            <p:spPr>
              <a:xfrm>
                <a:off x="6465328" y="4443398"/>
                <a:ext cx="1440000" cy="43200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r>
                  <a:rPr lang="pt-BR" sz="2400" b="1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68</a:t>
                </a:r>
                <a:endParaRPr lang="pt-BR" sz="2400" b="1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62" name="Retângulo 61"/>
            <p:cNvSpPr/>
            <p:nvPr/>
          </p:nvSpPr>
          <p:spPr>
            <a:xfrm>
              <a:off x="8121512" y="2996952"/>
              <a:ext cx="1440000" cy="432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pt-BR" sz="20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90 - 59=31</a:t>
              </a:r>
              <a:endParaRPr lang="pt-BR" sz="20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1" name="Retângulo 70"/>
            <p:cNvSpPr/>
            <p:nvPr/>
          </p:nvSpPr>
          <p:spPr>
            <a:xfrm>
              <a:off x="8121352" y="4005112"/>
              <a:ext cx="1440000" cy="432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pt-BR" sz="20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68 - 54=14</a:t>
              </a:r>
              <a:endParaRPr lang="pt-BR" sz="20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73" name="Rectangle 5"/>
          <p:cNvSpPr>
            <a:spLocks noChangeArrowheads="1"/>
          </p:cNvSpPr>
          <p:nvPr/>
        </p:nvSpPr>
        <p:spPr bwMode="auto">
          <a:xfrm>
            <a:off x="2829000" y="260648"/>
            <a:ext cx="4248000" cy="504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9pPr>
          </a:lstStyle>
          <a:p>
            <a:pPr algn="just"/>
            <a:r>
              <a:rPr lang="pt-BR" sz="2800" dirty="0" smtClean="0">
                <a:latin typeface="Arial" charset="0"/>
              </a:rPr>
              <a:t>Planejamentos fatoriais</a:t>
            </a:r>
          </a:p>
        </p:txBody>
      </p:sp>
      <p:grpSp>
        <p:nvGrpSpPr>
          <p:cNvPr id="40" name="Grupo 39"/>
          <p:cNvGrpSpPr/>
          <p:nvPr/>
        </p:nvGrpSpPr>
        <p:grpSpPr>
          <a:xfrm>
            <a:off x="830784" y="4509120"/>
            <a:ext cx="8244432" cy="1584096"/>
            <a:chOff x="1136576" y="4797152"/>
            <a:chExt cx="8244432" cy="1584096"/>
          </a:xfrm>
        </p:grpSpPr>
        <p:sp>
          <p:nvSpPr>
            <p:cNvPr id="69" name="Rectangle 5"/>
            <p:cNvSpPr>
              <a:spLocks noChangeArrowheads="1"/>
            </p:cNvSpPr>
            <p:nvPr/>
          </p:nvSpPr>
          <p:spPr bwMode="auto">
            <a:xfrm>
              <a:off x="1136576" y="4797152"/>
              <a:ext cx="5040000" cy="432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9pPr>
            </a:lstStyle>
            <a:p>
              <a:pPr algn="just"/>
              <a:r>
                <a:rPr lang="pt-BR" sz="2400" dirty="0" smtClean="0">
                  <a:latin typeface="Arial" charset="0"/>
                </a:rPr>
                <a:t>T x C = TC = (1/2) (14 – 31) = - 8,5    </a:t>
              </a:r>
            </a:p>
          </p:txBody>
        </p:sp>
        <p:sp>
          <p:nvSpPr>
            <p:cNvPr id="35" name="Retângulo 34"/>
            <p:cNvSpPr/>
            <p:nvPr/>
          </p:nvSpPr>
          <p:spPr>
            <a:xfrm>
              <a:off x="3872600" y="5805312"/>
              <a:ext cx="432000" cy="432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pt-BR" sz="24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B</a:t>
              </a:r>
              <a:endParaRPr lang="pt-BR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7" name="Conector de seta reta 36"/>
            <p:cNvCxnSpPr/>
            <p:nvPr/>
          </p:nvCxnSpPr>
          <p:spPr>
            <a:xfrm>
              <a:off x="4088624" y="5301264"/>
              <a:ext cx="0" cy="504000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Retângulo 37"/>
            <p:cNvSpPr/>
            <p:nvPr/>
          </p:nvSpPr>
          <p:spPr>
            <a:xfrm>
              <a:off x="5025008" y="5661248"/>
              <a:ext cx="4356000" cy="720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511425" lvl="0" indent="-2511425" algn="just"/>
              <a:r>
                <a:rPr lang="pt-BR" sz="24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Efeito negativo = redução do  rendimento </a:t>
              </a:r>
              <a:endParaRPr lang="pt-BR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9" name="Conector de seta reta 38"/>
            <p:cNvCxnSpPr/>
            <p:nvPr/>
          </p:nvCxnSpPr>
          <p:spPr>
            <a:xfrm>
              <a:off x="5673080" y="5301208"/>
              <a:ext cx="0" cy="288000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Número de Slid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00E9-8781-4FB1-8588-3144CCC07442}" type="slidenum">
              <a:rPr lang="pt-BR" smtClean="0"/>
              <a:pPr/>
              <a:t>15</a:t>
            </a:fld>
            <a:endParaRPr lang="pt-BR" dirty="0"/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561232" y="908720"/>
            <a:ext cx="5040000" cy="432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9pPr>
          </a:lstStyle>
          <a:p>
            <a:pPr algn="just"/>
            <a:r>
              <a:rPr lang="pt-BR" sz="2000" dirty="0" smtClean="0">
                <a:latin typeface="Arial" charset="0"/>
              </a:rPr>
              <a:t>Efeitos calculados para o planejamento:</a:t>
            </a:r>
          </a:p>
        </p:txBody>
      </p:sp>
      <p:grpSp>
        <p:nvGrpSpPr>
          <p:cNvPr id="36" name="Grupo 35"/>
          <p:cNvGrpSpPr/>
          <p:nvPr/>
        </p:nvGrpSpPr>
        <p:grpSpPr>
          <a:xfrm>
            <a:off x="2896370" y="1988840"/>
            <a:ext cx="4113261" cy="2454510"/>
            <a:chOff x="920552" y="2211102"/>
            <a:chExt cx="4113261" cy="2454510"/>
          </a:xfrm>
        </p:grpSpPr>
        <p:sp>
          <p:nvSpPr>
            <p:cNvPr id="10" name="Retângulo 9"/>
            <p:cNvSpPr/>
            <p:nvPr/>
          </p:nvSpPr>
          <p:spPr>
            <a:xfrm>
              <a:off x="920552" y="2211102"/>
              <a:ext cx="2448000" cy="432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Efeitos principais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Retângulo 10"/>
            <p:cNvSpPr/>
            <p:nvPr/>
          </p:nvSpPr>
          <p:spPr>
            <a:xfrm>
              <a:off x="920552" y="2715190"/>
              <a:ext cx="2448000" cy="432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T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Retângulo 11"/>
            <p:cNvSpPr/>
            <p:nvPr/>
          </p:nvSpPr>
          <p:spPr>
            <a:xfrm>
              <a:off x="920552" y="3225500"/>
              <a:ext cx="2448000" cy="432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C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Retângulo 12"/>
            <p:cNvSpPr/>
            <p:nvPr/>
          </p:nvSpPr>
          <p:spPr>
            <a:xfrm>
              <a:off x="929533" y="3723302"/>
              <a:ext cx="2448000" cy="432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Efeito de interação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Retângulo 13"/>
            <p:cNvSpPr/>
            <p:nvPr/>
          </p:nvSpPr>
          <p:spPr>
            <a:xfrm>
              <a:off x="929533" y="4233612"/>
              <a:ext cx="2448000" cy="432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TC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Retângulo 19"/>
            <p:cNvSpPr/>
            <p:nvPr/>
          </p:nvSpPr>
          <p:spPr>
            <a:xfrm>
              <a:off x="3440832" y="2211102"/>
              <a:ext cx="1584000" cy="432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Estimativas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Retângulo 20"/>
            <p:cNvSpPr/>
            <p:nvPr/>
          </p:nvSpPr>
          <p:spPr>
            <a:xfrm>
              <a:off x="3440832" y="2715190"/>
              <a:ext cx="1584000" cy="432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22,5 ± 1,8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" name="Retângulo 21"/>
            <p:cNvSpPr/>
            <p:nvPr/>
          </p:nvSpPr>
          <p:spPr>
            <a:xfrm>
              <a:off x="3440832" y="3225500"/>
              <a:ext cx="1584000" cy="432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- 13,5 ± 1,8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Retângulo 23"/>
            <p:cNvSpPr/>
            <p:nvPr/>
          </p:nvSpPr>
          <p:spPr>
            <a:xfrm>
              <a:off x="3449813" y="4233612"/>
              <a:ext cx="1584000" cy="432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- 8,5 ± 1,8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Retângulo 34"/>
            <p:cNvSpPr/>
            <p:nvPr/>
          </p:nvSpPr>
          <p:spPr>
            <a:xfrm>
              <a:off x="3440832" y="3717080"/>
              <a:ext cx="1584000" cy="432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Estimativa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37" name="Rectangle 5"/>
          <p:cNvSpPr>
            <a:spLocks noChangeArrowheads="1"/>
          </p:cNvSpPr>
          <p:nvPr/>
        </p:nvSpPr>
        <p:spPr bwMode="auto">
          <a:xfrm>
            <a:off x="2829000" y="260648"/>
            <a:ext cx="4248000" cy="504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9pPr>
          </a:lstStyle>
          <a:p>
            <a:pPr algn="just"/>
            <a:r>
              <a:rPr lang="pt-BR" sz="2800" dirty="0" smtClean="0">
                <a:latin typeface="Arial" charset="0"/>
              </a:rPr>
              <a:t>Planejamentos fatoriais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Número de Slid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00E9-8781-4FB1-8588-3144CCC07442}" type="slidenum">
              <a:rPr lang="pt-BR" smtClean="0"/>
              <a:pPr/>
              <a:t>16</a:t>
            </a:fld>
            <a:endParaRPr lang="pt-BR" dirty="0"/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1029000" y="836712"/>
            <a:ext cx="7848000" cy="432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9pPr>
          </a:lstStyle>
          <a:p>
            <a:pPr algn="just"/>
            <a:r>
              <a:rPr lang="pt-BR" sz="2000" dirty="0" smtClean="0">
                <a:latin typeface="Arial" charset="0"/>
              </a:rPr>
              <a:t>Diagrama de interpretação dos resultados do planejamento (2</a:t>
            </a:r>
            <a:r>
              <a:rPr lang="pt-BR" sz="2000" baseline="30000" dirty="0" smtClean="0">
                <a:latin typeface="Arial" charset="0"/>
              </a:rPr>
              <a:t>2</a:t>
            </a:r>
            <a:r>
              <a:rPr lang="pt-BR" sz="2000" dirty="0" smtClean="0">
                <a:latin typeface="Arial" charset="0"/>
              </a:rPr>
              <a:t>)</a:t>
            </a:r>
          </a:p>
        </p:txBody>
      </p:sp>
      <p:sp>
        <p:nvSpPr>
          <p:cNvPr id="37" name="Rectangle 5"/>
          <p:cNvSpPr>
            <a:spLocks noChangeArrowheads="1"/>
          </p:cNvSpPr>
          <p:nvPr/>
        </p:nvSpPr>
        <p:spPr bwMode="auto">
          <a:xfrm>
            <a:off x="2829000" y="260648"/>
            <a:ext cx="4248000" cy="504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9pPr>
          </a:lstStyle>
          <a:p>
            <a:pPr algn="just"/>
            <a:r>
              <a:rPr lang="pt-BR" sz="2800" dirty="0" smtClean="0">
                <a:latin typeface="Arial" charset="0"/>
              </a:rPr>
              <a:t>Planejamentos fatoriais</a:t>
            </a:r>
          </a:p>
        </p:txBody>
      </p:sp>
      <p:grpSp>
        <p:nvGrpSpPr>
          <p:cNvPr id="51" name="Grupo 50"/>
          <p:cNvGrpSpPr/>
          <p:nvPr/>
        </p:nvGrpSpPr>
        <p:grpSpPr>
          <a:xfrm>
            <a:off x="344488" y="1484784"/>
            <a:ext cx="5256584" cy="4968456"/>
            <a:chOff x="200472" y="1556840"/>
            <a:chExt cx="5256584" cy="4968456"/>
          </a:xfrm>
        </p:grpSpPr>
        <p:sp>
          <p:nvSpPr>
            <p:cNvPr id="20" name="Retângulo 19"/>
            <p:cNvSpPr/>
            <p:nvPr/>
          </p:nvSpPr>
          <p:spPr>
            <a:xfrm>
              <a:off x="2792760" y="6093296"/>
              <a:ext cx="1008000" cy="432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T (</a:t>
              </a:r>
              <a:r>
                <a:rPr lang="pt-BR" b="1" baseline="30000" dirty="0" err="1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o</a:t>
              </a:r>
              <a:r>
                <a:rPr lang="pt-BR" b="1" dirty="0" err="1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C</a:t>
              </a:r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)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7" name="Conector de seta reta 16"/>
            <p:cNvCxnSpPr/>
            <p:nvPr/>
          </p:nvCxnSpPr>
          <p:spPr>
            <a:xfrm>
              <a:off x="1136576" y="1556840"/>
              <a:ext cx="0" cy="432000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ector de seta reta 17"/>
            <p:cNvCxnSpPr/>
            <p:nvPr/>
          </p:nvCxnSpPr>
          <p:spPr>
            <a:xfrm flipH="1">
              <a:off x="1136576" y="5877320"/>
              <a:ext cx="4320000" cy="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9" name="Grupo 48"/>
            <p:cNvGrpSpPr/>
            <p:nvPr/>
          </p:nvGrpSpPr>
          <p:grpSpPr>
            <a:xfrm>
              <a:off x="1208584" y="1916880"/>
              <a:ext cx="4248472" cy="3528392"/>
              <a:chOff x="1208584" y="1916880"/>
              <a:chExt cx="4248472" cy="3528392"/>
            </a:xfrm>
          </p:grpSpPr>
          <p:sp>
            <p:nvSpPr>
              <p:cNvPr id="24" name="Retângulo 23"/>
              <p:cNvSpPr/>
              <p:nvPr/>
            </p:nvSpPr>
            <p:spPr>
              <a:xfrm>
                <a:off x="3080792" y="4653184"/>
                <a:ext cx="648000" cy="432000"/>
              </a:xfrm>
              <a:prstGeom prst="rect">
                <a:avLst/>
              </a:prstGeom>
              <a:no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b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+ 31</a:t>
                </a:r>
                <a:endParaRPr lang="pt-BR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" name="Elipse 22"/>
              <p:cNvSpPr/>
              <p:nvPr/>
            </p:nvSpPr>
            <p:spPr>
              <a:xfrm>
                <a:off x="1712640" y="1988888"/>
                <a:ext cx="648000" cy="64800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b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54</a:t>
                </a:r>
                <a:endParaRPr lang="pt-BR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25" name="Conector de seta reta 24"/>
              <p:cNvCxnSpPr/>
              <p:nvPr/>
            </p:nvCxnSpPr>
            <p:spPr>
              <a:xfrm flipH="1">
                <a:off x="2504728" y="2348928"/>
                <a:ext cx="1944000" cy="0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Elipse 25"/>
              <p:cNvSpPr/>
              <p:nvPr/>
            </p:nvSpPr>
            <p:spPr>
              <a:xfrm>
                <a:off x="4520952" y="1988888"/>
                <a:ext cx="648000" cy="64800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b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68</a:t>
                </a:r>
                <a:endParaRPr lang="pt-BR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7" name="Elipse 26"/>
              <p:cNvSpPr/>
              <p:nvPr/>
            </p:nvSpPr>
            <p:spPr>
              <a:xfrm>
                <a:off x="1712640" y="4797272"/>
                <a:ext cx="648000" cy="64800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b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59</a:t>
                </a:r>
                <a:endParaRPr lang="pt-BR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28" name="Conector de seta reta 27"/>
              <p:cNvCxnSpPr/>
              <p:nvPr/>
            </p:nvCxnSpPr>
            <p:spPr>
              <a:xfrm flipH="1">
                <a:off x="2504728" y="5157312"/>
                <a:ext cx="1944000" cy="0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" name="Elipse 28"/>
              <p:cNvSpPr/>
              <p:nvPr/>
            </p:nvSpPr>
            <p:spPr>
              <a:xfrm>
                <a:off x="4520952" y="4797272"/>
                <a:ext cx="648000" cy="64800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b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90</a:t>
                </a:r>
                <a:endParaRPr lang="pt-BR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30" name="Conector de seta reta 29"/>
              <p:cNvCxnSpPr/>
              <p:nvPr/>
            </p:nvCxnSpPr>
            <p:spPr>
              <a:xfrm>
                <a:off x="2072680" y="2708968"/>
                <a:ext cx="0" cy="1944000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Conector de seta reta 32"/>
              <p:cNvCxnSpPr/>
              <p:nvPr/>
            </p:nvCxnSpPr>
            <p:spPr>
              <a:xfrm>
                <a:off x="4808984" y="2708968"/>
                <a:ext cx="0" cy="1944000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" name="Retângulo 33"/>
              <p:cNvSpPr/>
              <p:nvPr/>
            </p:nvSpPr>
            <p:spPr>
              <a:xfrm>
                <a:off x="3008784" y="1916880"/>
                <a:ext cx="648000" cy="432000"/>
              </a:xfrm>
              <a:prstGeom prst="rect">
                <a:avLst/>
              </a:prstGeom>
              <a:no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b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+ 14</a:t>
                </a:r>
                <a:endParaRPr lang="pt-BR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" name="Retângulo 35"/>
              <p:cNvSpPr/>
              <p:nvPr/>
            </p:nvSpPr>
            <p:spPr>
              <a:xfrm>
                <a:off x="1208584" y="3429096"/>
                <a:ext cx="648000" cy="432000"/>
              </a:xfrm>
              <a:prstGeom prst="rect">
                <a:avLst/>
              </a:prstGeom>
              <a:no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b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- 5</a:t>
                </a:r>
                <a:endParaRPr lang="pt-BR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8" name="Retângulo 37"/>
              <p:cNvSpPr/>
              <p:nvPr/>
            </p:nvSpPr>
            <p:spPr>
              <a:xfrm>
                <a:off x="4809056" y="3429048"/>
                <a:ext cx="648000" cy="432000"/>
              </a:xfrm>
              <a:prstGeom prst="rect">
                <a:avLst/>
              </a:prstGeom>
              <a:no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b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- 22</a:t>
                </a:r>
                <a:endParaRPr lang="pt-BR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40" name="Retângulo 39"/>
            <p:cNvSpPr/>
            <p:nvPr/>
          </p:nvSpPr>
          <p:spPr>
            <a:xfrm>
              <a:off x="1712640" y="5949328"/>
              <a:ext cx="504000" cy="432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40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" name="Retângulo 40"/>
            <p:cNvSpPr/>
            <p:nvPr/>
          </p:nvSpPr>
          <p:spPr>
            <a:xfrm>
              <a:off x="4592960" y="5949328"/>
              <a:ext cx="504000" cy="432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60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2" name="Conector de seta reta 41"/>
            <p:cNvCxnSpPr/>
            <p:nvPr/>
          </p:nvCxnSpPr>
          <p:spPr>
            <a:xfrm>
              <a:off x="2000672" y="5733256"/>
              <a:ext cx="0" cy="28800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ector de seta reta 42"/>
            <p:cNvCxnSpPr/>
            <p:nvPr/>
          </p:nvCxnSpPr>
          <p:spPr>
            <a:xfrm>
              <a:off x="4808984" y="5733256"/>
              <a:ext cx="0" cy="28800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ector de seta reta 43"/>
            <p:cNvCxnSpPr/>
            <p:nvPr/>
          </p:nvCxnSpPr>
          <p:spPr>
            <a:xfrm>
              <a:off x="992560" y="5085184"/>
              <a:ext cx="288000" cy="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ector de seta reta 45"/>
            <p:cNvCxnSpPr/>
            <p:nvPr/>
          </p:nvCxnSpPr>
          <p:spPr>
            <a:xfrm>
              <a:off x="992560" y="2276872"/>
              <a:ext cx="288000" cy="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Retângulo 46"/>
            <p:cNvSpPr/>
            <p:nvPr/>
          </p:nvSpPr>
          <p:spPr>
            <a:xfrm>
              <a:off x="416496" y="2060848"/>
              <a:ext cx="504000" cy="432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B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" name="Retângulo 47"/>
            <p:cNvSpPr/>
            <p:nvPr/>
          </p:nvSpPr>
          <p:spPr>
            <a:xfrm>
              <a:off x="416496" y="4869160"/>
              <a:ext cx="504000" cy="432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A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0" name="Retângulo 49"/>
            <p:cNvSpPr/>
            <p:nvPr/>
          </p:nvSpPr>
          <p:spPr>
            <a:xfrm>
              <a:off x="200472" y="3429000"/>
              <a:ext cx="648000" cy="432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Cat.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52" name="Retângulo 51"/>
          <p:cNvSpPr/>
          <p:nvPr/>
        </p:nvSpPr>
        <p:spPr>
          <a:xfrm>
            <a:off x="5961112" y="1700808"/>
            <a:ext cx="3528000" cy="9360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pt-BR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1-Efeito da temperatura</a:t>
            </a:r>
            <a:r>
              <a: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t-BR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mais</a:t>
            </a:r>
          </a:p>
          <a:p>
            <a:pPr marL="269875" indent="-269875" algn="just"/>
            <a:r>
              <a:rPr lang="pt-BR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pronunciado com o  catalisador A  (31 % x 14 %).</a:t>
            </a:r>
          </a:p>
        </p:txBody>
      </p:sp>
      <p:sp>
        <p:nvSpPr>
          <p:cNvPr id="53" name="Retângulo 52"/>
          <p:cNvSpPr/>
          <p:nvPr/>
        </p:nvSpPr>
        <p:spPr>
          <a:xfrm>
            <a:off x="5961112" y="2925080"/>
            <a:ext cx="3528000" cy="12240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pt-BR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2-O catalisador B diminui o</a:t>
            </a:r>
          </a:p>
          <a:p>
            <a:pPr marL="269875" indent="-269875" algn="just"/>
            <a:r>
              <a:rPr lang="pt-BR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rendimento, e esse efeito </a:t>
            </a:r>
          </a:p>
          <a:p>
            <a:pPr marL="180975" indent="-180975" algn="just"/>
            <a:r>
              <a:rPr lang="pt-BR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é mais pronunciado a 60 </a:t>
            </a:r>
            <a:r>
              <a:rPr lang="pt-BR" b="1" baseline="30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0</a:t>
            </a:r>
            <a:r>
              <a:rPr lang="pt-BR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</a:t>
            </a:r>
          </a:p>
          <a:p>
            <a:pPr marL="269875" indent="-269875" algn="just"/>
            <a:r>
              <a:rPr lang="pt-BR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do que a 40 </a:t>
            </a:r>
            <a:r>
              <a:rPr lang="pt-BR" b="1" baseline="30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0</a:t>
            </a:r>
            <a:r>
              <a:rPr lang="pt-BR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C(-22 % x -5 %).</a:t>
            </a:r>
          </a:p>
        </p:txBody>
      </p:sp>
      <p:sp>
        <p:nvSpPr>
          <p:cNvPr id="54" name="Retângulo 53"/>
          <p:cNvSpPr/>
          <p:nvPr/>
        </p:nvSpPr>
        <p:spPr>
          <a:xfrm>
            <a:off x="5961112" y="4509256"/>
            <a:ext cx="3528000" cy="12240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pt-BR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3-Os maiores rendimentos </a:t>
            </a:r>
          </a:p>
          <a:p>
            <a:pPr marL="180975" indent="-180975" algn="just"/>
            <a:r>
              <a:rPr lang="pt-BR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90 % (em média) foram    obtidos com a catalisador A e na temperatura de 60 </a:t>
            </a:r>
            <a:r>
              <a:rPr lang="pt-BR" b="1" baseline="30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0</a:t>
            </a:r>
            <a:r>
              <a:rPr lang="pt-BR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53" grpId="0" animBg="1"/>
      <p:bldP spid="5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upo 39"/>
          <p:cNvGrpSpPr/>
          <p:nvPr/>
        </p:nvGrpSpPr>
        <p:grpSpPr>
          <a:xfrm>
            <a:off x="4816203" y="548680"/>
            <a:ext cx="5033341" cy="6248565"/>
            <a:chOff x="4816203" y="548680"/>
            <a:chExt cx="5033341" cy="6248565"/>
          </a:xfrm>
        </p:grpSpPr>
        <p:sp>
          <p:nvSpPr>
            <p:cNvPr id="41" name="Arco 40"/>
            <p:cNvSpPr/>
            <p:nvPr/>
          </p:nvSpPr>
          <p:spPr>
            <a:xfrm rot="5854140">
              <a:off x="4564203" y="800680"/>
              <a:ext cx="4068000" cy="3564000"/>
            </a:xfrm>
            <a:prstGeom prst="arc">
              <a:avLst>
                <a:gd name="adj1" fmla="val 16006728"/>
                <a:gd name="adj2" fmla="val 0"/>
              </a:avLst>
            </a:prstGeom>
            <a:noFill/>
            <a:ln w="381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42" name="Arco 41"/>
            <p:cNvSpPr/>
            <p:nvPr/>
          </p:nvSpPr>
          <p:spPr>
            <a:xfrm rot="16547177">
              <a:off x="6033544" y="2981245"/>
              <a:ext cx="4068000" cy="3564000"/>
            </a:xfrm>
            <a:prstGeom prst="arc">
              <a:avLst>
                <a:gd name="adj1" fmla="val 16006728"/>
                <a:gd name="adj2" fmla="val 0"/>
              </a:avLst>
            </a:prstGeom>
            <a:noFill/>
            <a:ln w="381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sp>
        <p:nvSpPr>
          <p:cNvPr id="2" name="Espaço Reservado para Número de Slid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00E9-8781-4FB1-8588-3144CCC07442}" type="slidenum">
              <a:rPr lang="pt-BR" smtClean="0"/>
              <a:pPr/>
              <a:t>17</a:t>
            </a:fld>
            <a:endParaRPr lang="pt-BR" dirty="0"/>
          </a:p>
        </p:txBody>
      </p:sp>
      <p:sp>
        <p:nvSpPr>
          <p:cNvPr id="34" name="Rectangle 5"/>
          <p:cNvSpPr>
            <a:spLocks noChangeArrowheads="1"/>
          </p:cNvSpPr>
          <p:nvPr/>
        </p:nvSpPr>
        <p:spPr bwMode="auto">
          <a:xfrm>
            <a:off x="633160" y="980728"/>
            <a:ext cx="5976000" cy="432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9pPr>
          </a:lstStyle>
          <a:p>
            <a:pPr algn="just"/>
            <a:r>
              <a:rPr lang="pt-BR" sz="2000" dirty="0" smtClean="0">
                <a:latin typeface="Arial" charset="0"/>
              </a:rPr>
              <a:t>Imprecisão do planejamento fatorial de 2 níveis:</a:t>
            </a:r>
          </a:p>
        </p:txBody>
      </p:sp>
      <p:sp>
        <p:nvSpPr>
          <p:cNvPr id="36" name="Rectangle 5"/>
          <p:cNvSpPr>
            <a:spLocks noChangeArrowheads="1"/>
          </p:cNvSpPr>
          <p:nvPr/>
        </p:nvSpPr>
        <p:spPr bwMode="auto">
          <a:xfrm>
            <a:off x="2829000" y="260648"/>
            <a:ext cx="4248000" cy="504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9pPr>
          </a:lstStyle>
          <a:p>
            <a:pPr algn="just"/>
            <a:r>
              <a:rPr lang="pt-BR" sz="2800" dirty="0" smtClean="0">
                <a:latin typeface="Arial" charset="0"/>
              </a:rPr>
              <a:t>Planejamentos fatoriais</a:t>
            </a:r>
          </a:p>
        </p:txBody>
      </p:sp>
      <p:grpSp>
        <p:nvGrpSpPr>
          <p:cNvPr id="80" name="Grupo 79"/>
          <p:cNvGrpSpPr/>
          <p:nvPr/>
        </p:nvGrpSpPr>
        <p:grpSpPr>
          <a:xfrm>
            <a:off x="704528" y="1700808"/>
            <a:ext cx="3960440" cy="1452636"/>
            <a:chOff x="704528" y="1916832"/>
            <a:chExt cx="3960440" cy="1452636"/>
          </a:xfrm>
        </p:grpSpPr>
        <p:sp>
          <p:nvSpPr>
            <p:cNvPr id="64" name="Retângulo 63"/>
            <p:cNvSpPr/>
            <p:nvPr/>
          </p:nvSpPr>
          <p:spPr>
            <a:xfrm>
              <a:off x="704528" y="1916832"/>
              <a:ext cx="1080000" cy="432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N</a:t>
              </a:r>
              <a:r>
                <a:rPr lang="pt-BR" b="1" u="sng" baseline="300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0</a:t>
              </a:r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  Exp.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5" name="Retângulo 64"/>
            <p:cNvSpPr/>
            <p:nvPr/>
          </p:nvSpPr>
          <p:spPr>
            <a:xfrm>
              <a:off x="704528" y="2420920"/>
              <a:ext cx="1080000" cy="432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1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6" name="Retângulo 65"/>
            <p:cNvSpPr/>
            <p:nvPr/>
          </p:nvSpPr>
          <p:spPr>
            <a:xfrm>
              <a:off x="704528" y="2931230"/>
              <a:ext cx="1080000" cy="432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2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9" name="Retângulo 68"/>
            <p:cNvSpPr/>
            <p:nvPr/>
          </p:nvSpPr>
          <p:spPr>
            <a:xfrm>
              <a:off x="1856656" y="1923070"/>
              <a:ext cx="1440000" cy="432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Temp. (</a:t>
              </a:r>
              <a:r>
                <a:rPr lang="pt-BR" b="1" baseline="300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0</a:t>
              </a:r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C)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0" name="Retângulo 69"/>
            <p:cNvSpPr/>
            <p:nvPr/>
          </p:nvSpPr>
          <p:spPr>
            <a:xfrm>
              <a:off x="1856656" y="2427158"/>
              <a:ext cx="1440000" cy="432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40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1" name="Retângulo 70"/>
            <p:cNvSpPr/>
            <p:nvPr/>
          </p:nvSpPr>
          <p:spPr>
            <a:xfrm>
              <a:off x="1856656" y="2937468"/>
              <a:ext cx="1440000" cy="432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60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4" name="Retângulo 73"/>
            <p:cNvSpPr/>
            <p:nvPr/>
          </p:nvSpPr>
          <p:spPr>
            <a:xfrm>
              <a:off x="3368968" y="1923070"/>
              <a:ext cx="1296000" cy="432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err="1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Rend</a:t>
              </a:r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. (%)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5" name="Retângulo 74"/>
            <p:cNvSpPr/>
            <p:nvPr/>
          </p:nvSpPr>
          <p:spPr>
            <a:xfrm>
              <a:off x="3368968" y="2427158"/>
              <a:ext cx="1296000" cy="432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59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6" name="Retângulo 75"/>
            <p:cNvSpPr/>
            <p:nvPr/>
          </p:nvSpPr>
          <p:spPr>
            <a:xfrm>
              <a:off x="3368968" y="2937468"/>
              <a:ext cx="1296000" cy="432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90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81" name="Grupo 80"/>
          <p:cNvGrpSpPr/>
          <p:nvPr/>
        </p:nvGrpSpPr>
        <p:grpSpPr>
          <a:xfrm>
            <a:off x="3945040" y="2097435"/>
            <a:ext cx="5024784" cy="4104400"/>
            <a:chOff x="1656352" y="1988896"/>
            <a:chExt cx="5024784" cy="4104400"/>
          </a:xfrm>
        </p:grpSpPr>
        <p:cxnSp>
          <p:nvCxnSpPr>
            <p:cNvPr id="84" name="Conector reto 83"/>
            <p:cNvCxnSpPr/>
            <p:nvPr/>
          </p:nvCxnSpPr>
          <p:spPr>
            <a:xfrm flipV="1">
              <a:off x="3800872" y="2276872"/>
              <a:ext cx="2520280" cy="2448272"/>
            </a:xfrm>
            <a:prstGeom prst="line">
              <a:avLst/>
            </a:prstGeom>
            <a:ln w="381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Retângulo 84"/>
            <p:cNvSpPr/>
            <p:nvPr/>
          </p:nvSpPr>
          <p:spPr>
            <a:xfrm>
              <a:off x="4520952" y="5661296"/>
              <a:ext cx="1008000" cy="432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T (</a:t>
              </a:r>
              <a:r>
                <a:rPr lang="pt-BR" b="1" baseline="30000" dirty="0" err="1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o</a:t>
              </a:r>
              <a:r>
                <a:rPr lang="pt-BR" b="1" dirty="0" err="1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C</a:t>
              </a:r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)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86" name="Conector de seta reta 85"/>
            <p:cNvCxnSpPr/>
            <p:nvPr/>
          </p:nvCxnSpPr>
          <p:spPr>
            <a:xfrm>
              <a:off x="3260812" y="2061208"/>
              <a:ext cx="0" cy="324000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ector de seta reta 86"/>
            <p:cNvCxnSpPr/>
            <p:nvPr/>
          </p:nvCxnSpPr>
          <p:spPr>
            <a:xfrm flipH="1">
              <a:off x="3260812" y="5301208"/>
              <a:ext cx="3240000" cy="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8" name="Grupo 29"/>
            <p:cNvGrpSpPr/>
            <p:nvPr/>
          </p:nvGrpSpPr>
          <p:grpSpPr>
            <a:xfrm>
              <a:off x="3800872" y="5157192"/>
              <a:ext cx="504000" cy="648072"/>
              <a:chOff x="3836876" y="5121188"/>
              <a:chExt cx="504000" cy="648072"/>
            </a:xfrm>
          </p:grpSpPr>
          <p:sp>
            <p:nvSpPr>
              <p:cNvPr id="102" name="Retângulo 101"/>
              <p:cNvSpPr/>
              <p:nvPr/>
            </p:nvSpPr>
            <p:spPr>
              <a:xfrm>
                <a:off x="3836876" y="5337260"/>
                <a:ext cx="504000" cy="432000"/>
              </a:xfrm>
              <a:prstGeom prst="rect">
                <a:avLst/>
              </a:prstGeom>
              <a:no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b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40</a:t>
                </a:r>
                <a:endParaRPr lang="pt-BR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103" name="Conector de seta reta 9"/>
              <p:cNvCxnSpPr/>
              <p:nvPr/>
            </p:nvCxnSpPr>
            <p:spPr>
              <a:xfrm>
                <a:off x="4124908" y="5121188"/>
                <a:ext cx="0" cy="28800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9" name="Grupo 28"/>
            <p:cNvGrpSpPr/>
            <p:nvPr/>
          </p:nvGrpSpPr>
          <p:grpSpPr>
            <a:xfrm>
              <a:off x="5673080" y="5157192"/>
              <a:ext cx="504000" cy="648072"/>
              <a:chOff x="6717196" y="5121188"/>
              <a:chExt cx="504000" cy="648072"/>
            </a:xfrm>
          </p:grpSpPr>
          <p:sp>
            <p:nvSpPr>
              <p:cNvPr id="100" name="Retângulo 8"/>
              <p:cNvSpPr/>
              <p:nvPr/>
            </p:nvSpPr>
            <p:spPr>
              <a:xfrm>
                <a:off x="6717196" y="5337260"/>
                <a:ext cx="504000" cy="432000"/>
              </a:xfrm>
              <a:prstGeom prst="rect">
                <a:avLst/>
              </a:prstGeom>
              <a:no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b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60</a:t>
                </a:r>
                <a:endParaRPr lang="pt-BR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101" name="Conector de seta reta 10"/>
              <p:cNvCxnSpPr/>
              <p:nvPr/>
            </p:nvCxnSpPr>
            <p:spPr>
              <a:xfrm>
                <a:off x="6933220" y="5121188"/>
                <a:ext cx="0" cy="28800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0" name="Grupo 30"/>
            <p:cNvGrpSpPr/>
            <p:nvPr/>
          </p:nvGrpSpPr>
          <p:grpSpPr>
            <a:xfrm>
              <a:off x="2540732" y="2492944"/>
              <a:ext cx="864064" cy="432000"/>
              <a:chOff x="2540732" y="1448780"/>
              <a:chExt cx="864064" cy="432000"/>
            </a:xfrm>
          </p:grpSpPr>
          <p:cxnSp>
            <p:nvCxnSpPr>
              <p:cNvPr id="98" name="Conector de seta reta 97"/>
              <p:cNvCxnSpPr/>
              <p:nvPr/>
            </p:nvCxnSpPr>
            <p:spPr>
              <a:xfrm>
                <a:off x="3116796" y="1664804"/>
                <a:ext cx="288000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9" name="Retângulo 98"/>
              <p:cNvSpPr/>
              <p:nvPr/>
            </p:nvSpPr>
            <p:spPr>
              <a:xfrm>
                <a:off x="2540732" y="1448780"/>
                <a:ext cx="504000" cy="432000"/>
              </a:xfrm>
              <a:prstGeom prst="rect">
                <a:avLst/>
              </a:prstGeom>
              <a:no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b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90</a:t>
                </a:r>
                <a:endParaRPr lang="pt-BR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91" name="Grupo 31"/>
            <p:cNvGrpSpPr/>
            <p:nvPr/>
          </p:nvGrpSpPr>
          <p:grpSpPr>
            <a:xfrm>
              <a:off x="2540732" y="4257092"/>
              <a:ext cx="864064" cy="432000"/>
              <a:chOff x="2540732" y="4257092"/>
              <a:chExt cx="864064" cy="432000"/>
            </a:xfrm>
          </p:grpSpPr>
          <p:cxnSp>
            <p:nvCxnSpPr>
              <p:cNvPr id="96" name="Conector de seta reta 11"/>
              <p:cNvCxnSpPr/>
              <p:nvPr/>
            </p:nvCxnSpPr>
            <p:spPr>
              <a:xfrm>
                <a:off x="3116796" y="4473116"/>
                <a:ext cx="288000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7" name="Retângulo 96"/>
              <p:cNvSpPr/>
              <p:nvPr/>
            </p:nvSpPr>
            <p:spPr>
              <a:xfrm>
                <a:off x="2540732" y="4257092"/>
                <a:ext cx="504000" cy="432000"/>
              </a:xfrm>
              <a:prstGeom prst="rect">
                <a:avLst/>
              </a:prstGeom>
              <a:no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b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60</a:t>
                </a:r>
                <a:endParaRPr lang="pt-BR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92" name="Retângulo 91"/>
            <p:cNvSpPr/>
            <p:nvPr/>
          </p:nvSpPr>
          <p:spPr>
            <a:xfrm>
              <a:off x="1656352" y="3285032"/>
              <a:ext cx="1368000" cy="432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err="1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Rend</a:t>
              </a:r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. (%)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3" name="Elipse 92"/>
            <p:cNvSpPr/>
            <p:nvPr/>
          </p:nvSpPr>
          <p:spPr>
            <a:xfrm>
              <a:off x="5817096" y="2600928"/>
              <a:ext cx="180000" cy="180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94" name="Elipse 93"/>
            <p:cNvSpPr/>
            <p:nvPr/>
          </p:nvSpPr>
          <p:spPr>
            <a:xfrm>
              <a:off x="3944888" y="4401128"/>
              <a:ext cx="180000" cy="180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95" name="Retângulo 94"/>
            <p:cNvSpPr/>
            <p:nvPr/>
          </p:nvSpPr>
          <p:spPr>
            <a:xfrm>
              <a:off x="6177136" y="1988896"/>
              <a:ext cx="504000" cy="504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32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?</a:t>
              </a:r>
              <a:endParaRPr lang="pt-BR" sz="32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4" name="Grupo 43"/>
          <p:cNvGrpSpPr/>
          <p:nvPr/>
        </p:nvGrpSpPr>
        <p:grpSpPr>
          <a:xfrm>
            <a:off x="920912" y="3212976"/>
            <a:ext cx="3240000" cy="1728112"/>
            <a:chOff x="920912" y="3212976"/>
            <a:chExt cx="3240000" cy="1728112"/>
          </a:xfrm>
        </p:grpSpPr>
        <p:sp>
          <p:nvSpPr>
            <p:cNvPr id="104" name="Rectangle 5"/>
            <p:cNvSpPr>
              <a:spLocks noChangeArrowheads="1"/>
            </p:cNvSpPr>
            <p:nvPr/>
          </p:nvSpPr>
          <p:spPr bwMode="auto">
            <a:xfrm>
              <a:off x="920912" y="4221088"/>
              <a:ext cx="3240000" cy="7200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9pPr>
            </a:lstStyle>
            <a:p>
              <a:pPr algn="just"/>
              <a:r>
                <a:rPr lang="pt-BR" sz="2000" dirty="0" err="1" smtClean="0">
                  <a:solidFill>
                    <a:srgbClr val="FF0000"/>
                  </a:solidFill>
                  <a:latin typeface="Arial" charset="0"/>
                </a:rPr>
                <a:t>Arbritráriamente</a:t>
              </a:r>
              <a:r>
                <a:rPr lang="pt-BR" sz="2000" dirty="0" smtClean="0">
                  <a:solidFill>
                    <a:srgbClr val="FF0000"/>
                  </a:solidFill>
                  <a:latin typeface="Arial" charset="0"/>
                </a:rPr>
                <a:t> ajustado</a:t>
              </a:r>
            </a:p>
            <a:p>
              <a:pPr algn="just"/>
              <a:r>
                <a:rPr lang="pt-BR" sz="2000" dirty="0" smtClean="0">
                  <a:solidFill>
                    <a:srgbClr val="FF0000"/>
                  </a:solidFill>
                  <a:latin typeface="Arial" charset="0"/>
                </a:rPr>
                <a:t>para um modelo linear</a:t>
              </a:r>
            </a:p>
          </p:txBody>
        </p:sp>
        <p:cxnSp>
          <p:nvCxnSpPr>
            <p:cNvPr id="106" name="Conector de seta reta 105"/>
            <p:cNvCxnSpPr/>
            <p:nvPr/>
          </p:nvCxnSpPr>
          <p:spPr>
            <a:xfrm flipV="1">
              <a:off x="2576736" y="3212976"/>
              <a:ext cx="0" cy="720000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Número de Slid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00E9-8781-4FB1-8588-3144CCC07442}" type="slidenum">
              <a:rPr lang="pt-BR" smtClean="0"/>
              <a:pPr/>
              <a:t>18</a:t>
            </a:fld>
            <a:endParaRPr lang="pt-BR" dirty="0"/>
          </a:p>
        </p:txBody>
      </p:sp>
      <p:grpSp>
        <p:nvGrpSpPr>
          <p:cNvPr id="3" name="Grupo 45"/>
          <p:cNvGrpSpPr/>
          <p:nvPr/>
        </p:nvGrpSpPr>
        <p:grpSpPr>
          <a:xfrm>
            <a:off x="128464" y="1196752"/>
            <a:ext cx="6228212" cy="5400600"/>
            <a:chOff x="1101052" y="548680"/>
            <a:chExt cx="6228212" cy="5400600"/>
          </a:xfrm>
        </p:grpSpPr>
        <p:cxnSp>
          <p:nvCxnSpPr>
            <p:cNvPr id="35" name="Conector de seta reta 34"/>
            <p:cNvCxnSpPr/>
            <p:nvPr/>
          </p:nvCxnSpPr>
          <p:spPr>
            <a:xfrm flipH="1" flipV="1">
              <a:off x="3045268" y="4113028"/>
              <a:ext cx="3600000" cy="0"/>
            </a:xfrm>
            <a:prstGeom prst="straightConnector1">
              <a:avLst/>
            </a:prstGeom>
            <a:ln w="38100">
              <a:solidFill>
                <a:schemeClr val="tx1"/>
              </a:solidFill>
              <a:prstDash val="sys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Retângulo 3"/>
            <p:cNvSpPr/>
            <p:nvPr/>
          </p:nvSpPr>
          <p:spPr>
            <a:xfrm>
              <a:off x="4665448" y="5517280"/>
              <a:ext cx="1008000" cy="432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C (%)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5" name="Conector de seta reta 4"/>
            <p:cNvCxnSpPr/>
            <p:nvPr/>
          </p:nvCxnSpPr>
          <p:spPr>
            <a:xfrm>
              <a:off x="3009264" y="548680"/>
              <a:ext cx="0" cy="432000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Conector de seta reta 5"/>
            <p:cNvCxnSpPr/>
            <p:nvPr/>
          </p:nvCxnSpPr>
          <p:spPr>
            <a:xfrm flipH="1">
              <a:off x="3009264" y="4869160"/>
              <a:ext cx="4320000" cy="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Elipse 22"/>
            <p:cNvSpPr/>
            <p:nvPr/>
          </p:nvSpPr>
          <p:spPr>
            <a:xfrm>
              <a:off x="6501652" y="3969044"/>
              <a:ext cx="288000" cy="28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5" name="Conector de seta reta 24"/>
            <p:cNvCxnSpPr/>
            <p:nvPr/>
          </p:nvCxnSpPr>
          <p:spPr>
            <a:xfrm>
              <a:off x="6645668" y="1376724"/>
              <a:ext cx="0" cy="3348000"/>
            </a:xfrm>
            <a:prstGeom prst="straightConnector1">
              <a:avLst/>
            </a:prstGeom>
            <a:ln w="38100">
              <a:solidFill>
                <a:schemeClr val="tx1"/>
              </a:solidFill>
              <a:prstDash val="sys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Retângulo 7"/>
            <p:cNvSpPr/>
            <p:nvPr/>
          </p:nvSpPr>
          <p:spPr>
            <a:xfrm>
              <a:off x="3693396" y="4941168"/>
              <a:ext cx="504000" cy="432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45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Retângulo 8"/>
            <p:cNvSpPr/>
            <p:nvPr/>
          </p:nvSpPr>
          <p:spPr>
            <a:xfrm>
              <a:off x="6429644" y="4941168"/>
              <a:ext cx="504000" cy="432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55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0" name="Conector de seta reta 9"/>
            <p:cNvCxnSpPr/>
            <p:nvPr/>
          </p:nvCxnSpPr>
          <p:spPr>
            <a:xfrm>
              <a:off x="3909364" y="4725096"/>
              <a:ext cx="0" cy="28800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ector de seta reta 10"/>
            <p:cNvCxnSpPr/>
            <p:nvPr/>
          </p:nvCxnSpPr>
          <p:spPr>
            <a:xfrm>
              <a:off x="6645668" y="4725096"/>
              <a:ext cx="0" cy="28800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ector de seta reta 11"/>
            <p:cNvCxnSpPr/>
            <p:nvPr/>
          </p:nvCxnSpPr>
          <p:spPr>
            <a:xfrm>
              <a:off x="2865248" y="4113028"/>
              <a:ext cx="288000" cy="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ector de seta reta 12"/>
            <p:cNvCxnSpPr/>
            <p:nvPr/>
          </p:nvCxnSpPr>
          <p:spPr>
            <a:xfrm>
              <a:off x="2829244" y="1304716"/>
              <a:ext cx="288000" cy="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etângulo 13"/>
            <p:cNvSpPr/>
            <p:nvPr/>
          </p:nvSpPr>
          <p:spPr>
            <a:xfrm>
              <a:off x="2289252" y="1088740"/>
              <a:ext cx="612000" cy="432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110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Retângulo 14"/>
            <p:cNvSpPr/>
            <p:nvPr/>
          </p:nvSpPr>
          <p:spPr>
            <a:xfrm>
              <a:off x="2289184" y="3897052"/>
              <a:ext cx="504000" cy="432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90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Retângulo 15"/>
            <p:cNvSpPr/>
            <p:nvPr/>
          </p:nvSpPr>
          <p:spPr>
            <a:xfrm>
              <a:off x="1101052" y="2384836"/>
              <a:ext cx="1008000" cy="432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V (</a:t>
              </a:r>
              <a:r>
                <a:rPr lang="pt-BR" b="1" dirty="0" err="1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rpm</a:t>
              </a:r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)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" name="Elipse 28"/>
            <p:cNvSpPr/>
            <p:nvPr/>
          </p:nvSpPr>
          <p:spPr>
            <a:xfrm>
              <a:off x="3765348" y="3969012"/>
              <a:ext cx="288000" cy="28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" name="Elipse 29"/>
            <p:cNvSpPr/>
            <p:nvPr/>
          </p:nvSpPr>
          <p:spPr>
            <a:xfrm>
              <a:off x="3765348" y="1160700"/>
              <a:ext cx="288000" cy="28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" name="Elipse 30"/>
            <p:cNvSpPr/>
            <p:nvPr/>
          </p:nvSpPr>
          <p:spPr>
            <a:xfrm>
              <a:off x="6501652" y="1160700"/>
              <a:ext cx="288000" cy="28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2" name="Conector de seta reta 31"/>
            <p:cNvCxnSpPr/>
            <p:nvPr/>
          </p:nvCxnSpPr>
          <p:spPr>
            <a:xfrm>
              <a:off x="3909364" y="1376724"/>
              <a:ext cx="0" cy="3348000"/>
            </a:xfrm>
            <a:prstGeom prst="straightConnector1">
              <a:avLst/>
            </a:prstGeom>
            <a:ln w="38100">
              <a:solidFill>
                <a:schemeClr val="tx1"/>
              </a:solidFill>
              <a:prstDash val="sys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ector de seta reta 32"/>
            <p:cNvCxnSpPr/>
            <p:nvPr/>
          </p:nvCxnSpPr>
          <p:spPr>
            <a:xfrm flipH="1" flipV="1">
              <a:off x="3117276" y="1304716"/>
              <a:ext cx="3528000" cy="0"/>
            </a:xfrm>
            <a:prstGeom prst="straightConnector1">
              <a:avLst/>
            </a:prstGeom>
            <a:ln w="38100">
              <a:solidFill>
                <a:schemeClr val="tx1"/>
              </a:solidFill>
              <a:prstDash val="sys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ector de seta reta 36"/>
            <p:cNvCxnSpPr/>
            <p:nvPr/>
          </p:nvCxnSpPr>
          <p:spPr>
            <a:xfrm flipH="1" flipV="1">
              <a:off x="3045268" y="2708920"/>
              <a:ext cx="2052000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prstDash val="sys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ector de seta reta 37"/>
            <p:cNvCxnSpPr/>
            <p:nvPr/>
          </p:nvCxnSpPr>
          <p:spPr>
            <a:xfrm>
              <a:off x="5169024" y="2709152"/>
              <a:ext cx="0" cy="2160000"/>
            </a:xfrm>
            <a:prstGeom prst="straightConnector1">
              <a:avLst/>
            </a:prstGeom>
            <a:ln w="38100">
              <a:solidFill>
                <a:srgbClr val="FF0000"/>
              </a:solidFill>
              <a:prstDash val="sys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Elipse 38"/>
            <p:cNvSpPr/>
            <p:nvPr/>
          </p:nvSpPr>
          <p:spPr>
            <a:xfrm>
              <a:off x="5025040" y="2564904"/>
              <a:ext cx="288000" cy="28800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" name="Retângulo 39"/>
            <p:cNvSpPr/>
            <p:nvPr/>
          </p:nvSpPr>
          <p:spPr>
            <a:xfrm>
              <a:off x="4953000" y="4941216"/>
              <a:ext cx="504000" cy="432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50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1" name="Conector de seta reta 40"/>
            <p:cNvCxnSpPr/>
            <p:nvPr/>
          </p:nvCxnSpPr>
          <p:spPr>
            <a:xfrm>
              <a:off x="5169024" y="4725144"/>
              <a:ext cx="0" cy="28800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ector de seta reta 43"/>
            <p:cNvCxnSpPr/>
            <p:nvPr/>
          </p:nvCxnSpPr>
          <p:spPr>
            <a:xfrm>
              <a:off x="2756688" y="2708920"/>
              <a:ext cx="288000" cy="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Retângulo 44"/>
            <p:cNvSpPr/>
            <p:nvPr/>
          </p:nvSpPr>
          <p:spPr>
            <a:xfrm>
              <a:off x="2216696" y="2492944"/>
              <a:ext cx="612000" cy="432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100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47" name="Rectangle 5"/>
          <p:cNvSpPr>
            <a:spLocks noChangeArrowheads="1"/>
          </p:cNvSpPr>
          <p:nvPr/>
        </p:nvSpPr>
        <p:spPr bwMode="auto">
          <a:xfrm>
            <a:off x="1011000" y="404720"/>
            <a:ext cx="7884000" cy="504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9pPr>
          </a:lstStyle>
          <a:p>
            <a:pPr algn="just"/>
            <a:r>
              <a:rPr lang="pt-BR" sz="2400" dirty="0" smtClean="0">
                <a:latin typeface="Arial" charset="0"/>
              </a:rPr>
              <a:t>Planejamentos fatorial de 2 níveis com ponto central:</a:t>
            </a:r>
          </a:p>
        </p:txBody>
      </p:sp>
      <p:sp>
        <p:nvSpPr>
          <p:cNvPr id="34" name="Retângulo 33"/>
          <p:cNvSpPr/>
          <p:nvPr/>
        </p:nvSpPr>
        <p:spPr>
          <a:xfrm>
            <a:off x="5817096" y="1268760"/>
            <a:ext cx="3744000" cy="1548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Variáveis:</a:t>
            </a:r>
          </a:p>
          <a:p>
            <a:pPr algn="ctr"/>
            <a:endParaRPr lang="pt-BR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pt-BR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 (%)</a:t>
            </a:r>
          </a:p>
          <a:p>
            <a:pPr algn="ctr"/>
            <a:endParaRPr lang="pt-BR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pt-BR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 Velocidade de agitação (</a:t>
            </a:r>
            <a:r>
              <a:rPr lang="pt-BR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rpm</a:t>
            </a:r>
            <a:r>
              <a:rPr lang="pt-BR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</a:t>
            </a:r>
            <a:endParaRPr lang="pt-BR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Retângulo 35"/>
          <p:cNvSpPr/>
          <p:nvPr/>
        </p:nvSpPr>
        <p:spPr>
          <a:xfrm>
            <a:off x="6162000" y="3357096"/>
            <a:ext cx="3384000" cy="936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pt-BR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Sem ponto central = 2 níveis</a:t>
            </a:r>
          </a:p>
          <a:p>
            <a:pPr algn="just"/>
            <a:endParaRPr lang="pt-BR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pt-BR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Com ponto central = 3 níveis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Número de Slid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00E9-8781-4FB1-8588-3144CCC07442}" type="slidenum">
              <a:rPr lang="pt-BR" smtClean="0"/>
              <a:pPr/>
              <a:t>19</a:t>
            </a:fld>
            <a:endParaRPr lang="pt-BR" dirty="0"/>
          </a:p>
        </p:txBody>
      </p:sp>
      <p:sp>
        <p:nvSpPr>
          <p:cNvPr id="47" name="Rectangle 5"/>
          <p:cNvSpPr>
            <a:spLocks noChangeArrowheads="1"/>
          </p:cNvSpPr>
          <p:nvPr/>
        </p:nvSpPr>
        <p:spPr bwMode="auto">
          <a:xfrm>
            <a:off x="1011000" y="404720"/>
            <a:ext cx="7884000" cy="504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9pPr>
          </a:lstStyle>
          <a:p>
            <a:pPr algn="just"/>
            <a:r>
              <a:rPr lang="pt-BR" sz="2400" dirty="0" smtClean="0">
                <a:latin typeface="Arial" charset="0"/>
              </a:rPr>
              <a:t>Planejamentos fatorial de 2 níveis com ponto central:</a:t>
            </a:r>
          </a:p>
        </p:txBody>
      </p:sp>
      <p:grpSp>
        <p:nvGrpSpPr>
          <p:cNvPr id="87" name="Grupo 86"/>
          <p:cNvGrpSpPr/>
          <p:nvPr/>
        </p:nvGrpSpPr>
        <p:grpSpPr>
          <a:xfrm>
            <a:off x="1665570" y="1445685"/>
            <a:ext cx="6574860" cy="3966630"/>
            <a:chOff x="1339289" y="1916832"/>
            <a:chExt cx="6574860" cy="3966630"/>
          </a:xfrm>
        </p:grpSpPr>
        <p:sp>
          <p:nvSpPr>
            <p:cNvPr id="49" name="Retângulo 48"/>
            <p:cNvSpPr/>
            <p:nvPr/>
          </p:nvSpPr>
          <p:spPr>
            <a:xfrm>
              <a:off x="1348110" y="1916832"/>
              <a:ext cx="1152000" cy="432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N</a:t>
              </a:r>
              <a:r>
                <a:rPr lang="pt-BR" b="1" u="sng" baseline="300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0</a:t>
              </a:r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  Exp.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0" name="Retângulo 49"/>
            <p:cNvSpPr/>
            <p:nvPr/>
          </p:nvSpPr>
          <p:spPr>
            <a:xfrm>
              <a:off x="1348110" y="2420920"/>
              <a:ext cx="1152000" cy="432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1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" name="Retângulo 50"/>
            <p:cNvSpPr/>
            <p:nvPr/>
          </p:nvSpPr>
          <p:spPr>
            <a:xfrm>
              <a:off x="1348110" y="2931230"/>
              <a:ext cx="1152000" cy="432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2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2" name="Retângulo 51"/>
            <p:cNvSpPr/>
            <p:nvPr/>
          </p:nvSpPr>
          <p:spPr>
            <a:xfrm>
              <a:off x="1357091" y="3429032"/>
              <a:ext cx="1152000" cy="432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3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3" name="Retângulo 52"/>
            <p:cNvSpPr/>
            <p:nvPr/>
          </p:nvSpPr>
          <p:spPr>
            <a:xfrm>
              <a:off x="1357091" y="3939342"/>
              <a:ext cx="1152000" cy="432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4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4" name="Retângulo 53"/>
            <p:cNvSpPr/>
            <p:nvPr/>
          </p:nvSpPr>
          <p:spPr>
            <a:xfrm>
              <a:off x="2572374" y="1923070"/>
              <a:ext cx="1440000" cy="432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C (%)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5" name="Retângulo 54"/>
            <p:cNvSpPr/>
            <p:nvPr/>
          </p:nvSpPr>
          <p:spPr>
            <a:xfrm>
              <a:off x="2572374" y="2427158"/>
              <a:ext cx="1440000" cy="432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45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6" name="Retângulo 55"/>
            <p:cNvSpPr/>
            <p:nvPr/>
          </p:nvSpPr>
          <p:spPr>
            <a:xfrm>
              <a:off x="2572374" y="2937468"/>
              <a:ext cx="1440000" cy="432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55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7" name="Retângulo 56"/>
            <p:cNvSpPr/>
            <p:nvPr/>
          </p:nvSpPr>
          <p:spPr>
            <a:xfrm>
              <a:off x="2581355" y="3435270"/>
              <a:ext cx="1440000" cy="432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45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8" name="Retângulo 57"/>
            <p:cNvSpPr/>
            <p:nvPr/>
          </p:nvSpPr>
          <p:spPr>
            <a:xfrm>
              <a:off x="2581355" y="3945580"/>
              <a:ext cx="1440000" cy="432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55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9" name="Retângulo 58"/>
            <p:cNvSpPr/>
            <p:nvPr/>
          </p:nvSpPr>
          <p:spPr>
            <a:xfrm>
              <a:off x="4084574" y="1923070"/>
              <a:ext cx="2304000" cy="432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Vel. Agitação (</a:t>
              </a:r>
              <a:r>
                <a:rPr lang="pt-BR" b="1" dirty="0" err="1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rpm</a:t>
              </a:r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)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0" name="Retângulo 59"/>
            <p:cNvSpPr/>
            <p:nvPr/>
          </p:nvSpPr>
          <p:spPr>
            <a:xfrm>
              <a:off x="4084574" y="2427158"/>
              <a:ext cx="2304000" cy="432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90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" name="Retângulo 60"/>
            <p:cNvSpPr/>
            <p:nvPr/>
          </p:nvSpPr>
          <p:spPr>
            <a:xfrm>
              <a:off x="4084574" y="2937468"/>
              <a:ext cx="2304000" cy="432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90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" name="Retângulo 61"/>
            <p:cNvSpPr/>
            <p:nvPr/>
          </p:nvSpPr>
          <p:spPr>
            <a:xfrm>
              <a:off x="4093555" y="3435270"/>
              <a:ext cx="2304000" cy="432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110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3" name="Retângulo 62"/>
            <p:cNvSpPr/>
            <p:nvPr/>
          </p:nvSpPr>
          <p:spPr>
            <a:xfrm>
              <a:off x="4093555" y="3945580"/>
              <a:ext cx="2304000" cy="432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110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4" name="Retângulo 63"/>
            <p:cNvSpPr/>
            <p:nvPr/>
          </p:nvSpPr>
          <p:spPr>
            <a:xfrm>
              <a:off x="6465168" y="1923070"/>
              <a:ext cx="1440000" cy="432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err="1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Rend</a:t>
              </a:r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. (%)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5" name="Retângulo 64"/>
            <p:cNvSpPr/>
            <p:nvPr/>
          </p:nvSpPr>
          <p:spPr>
            <a:xfrm>
              <a:off x="6465168" y="2427158"/>
              <a:ext cx="1440000" cy="432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69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6" name="Retângulo 65"/>
            <p:cNvSpPr/>
            <p:nvPr/>
          </p:nvSpPr>
          <p:spPr>
            <a:xfrm>
              <a:off x="6465168" y="2937468"/>
              <a:ext cx="1440000" cy="432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59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7" name="Retângulo 66"/>
            <p:cNvSpPr/>
            <p:nvPr/>
          </p:nvSpPr>
          <p:spPr>
            <a:xfrm>
              <a:off x="6474149" y="3435270"/>
              <a:ext cx="1440000" cy="432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78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8" name="Retângulo 67"/>
            <p:cNvSpPr/>
            <p:nvPr/>
          </p:nvSpPr>
          <p:spPr>
            <a:xfrm>
              <a:off x="6474149" y="3945580"/>
              <a:ext cx="1440000" cy="432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67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4" name="Retângulo 73"/>
            <p:cNvSpPr/>
            <p:nvPr/>
          </p:nvSpPr>
          <p:spPr>
            <a:xfrm>
              <a:off x="1339289" y="4437112"/>
              <a:ext cx="1152000" cy="432000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5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5" name="Retângulo 74"/>
            <p:cNvSpPr/>
            <p:nvPr/>
          </p:nvSpPr>
          <p:spPr>
            <a:xfrm>
              <a:off x="1348270" y="4934914"/>
              <a:ext cx="1152000" cy="432000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6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6" name="Retângulo 75"/>
            <p:cNvSpPr/>
            <p:nvPr/>
          </p:nvSpPr>
          <p:spPr>
            <a:xfrm>
              <a:off x="1348270" y="5445224"/>
              <a:ext cx="1152000" cy="432000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7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7" name="Retângulo 76"/>
            <p:cNvSpPr/>
            <p:nvPr/>
          </p:nvSpPr>
          <p:spPr>
            <a:xfrm>
              <a:off x="2563553" y="4443350"/>
              <a:ext cx="1440000" cy="432000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50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8" name="Retângulo 77"/>
            <p:cNvSpPr/>
            <p:nvPr/>
          </p:nvSpPr>
          <p:spPr>
            <a:xfrm>
              <a:off x="2572534" y="4941152"/>
              <a:ext cx="1440000" cy="432000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50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9" name="Retângulo 78"/>
            <p:cNvSpPr/>
            <p:nvPr/>
          </p:nvSpPr>
          <p:spPr>
            <a:xfrm>
              <a:off x="2572534" y="5451462"/>
              <a:ext cx="1440000" cy="432000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50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0" name="Retângulo 79"/>
            <p:cNvSpPr/>
            <p:nvPr/>
          </p:nvSpPr>
          <p:spPr>
            <a:xfrm>
              <a:off x="4075753" y="4443350"/>
              <a:ext cx="2304000" cy="432000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100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1" name="Retângulo 80"/>
            <p:cNvSpPr/>
            <p:nvPr/>
          </p:nvSpPr>
          <p:spPr>
            <a:xfrm>
              <a:off x="4084734" y="4941152"/>
              <a:ext cx="2304000" cy="432000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100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2" name="Retângulo 81"/>
            <p:cNvSpPr/>
            <p:nvPr/>
          </p:nvSpPr>
          <p:spPr>
            <a:xfrm>
              <a:off x="4084734" y="5451462"/>
              <a:ext cx="2304000" cy="432000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100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3" name="Retângulo 82"/>
            <p:cNvSpPr/>
            <p:nvPr/>
          </p:nvSpPr>
          <p:spPr>
            <a:xfrm>
              <a:off x="6456347" y="4443350"/>
              <a:ext cx="1440000" cy="432000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68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" name="Retângulo 83"/>
            <p:cNvSpPr/>
            <p:nvPr/>
          </p:nvSpPr>
          <p:spPr>
            <a:xfrm>
              <a:off x="6465328" y="4941152"/>
              <a:ext cx="1440000" cy="432000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66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5" name="Retângulo 84"/>
            <p:cNvSpPr/>
            <p:nvPr/>
          </p:nvSpPr>
          <p:spPr>
            <a:xfrm>
              <a:off x="6465328" y="5451462"/>
              <a:ext cx="1440000" cy="432000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69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Número de Slid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00E9-8781-4FB1-8588-3144CCC07442}" type="slidenum">
              <a:rPr lang="pt-BR" smtClean="0"/>
              <a:pPr/>
              <a:t>2</a:t>
            </a:fld>
            <a:endParaRPr lang="pt-BR" dirty="0"/>
          </a:p>
        </p:txBody>
      </p:sp>
      <p:sp>
        <p:nvSpPr>
          <p:cNvPr id="10" name="Retângulo 9"/>
          <p:cNvSpPr/>
          <p:nvPr/>
        </p:nvSpPr>
        <p:spPr>
          <a:xfrm>
            <a:off x="776536" y="1340768"/>
            <a:ext cx="8280000" cy="42480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pt-BR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1- Planejamento do experimento</a:t>
            </a:r>
          </a:p>
          <a:p>
            <a:pPr algn="just"/>
            <a:endParaRPr lang="pt-BR" sz="24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pt-BR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1.1 – Objetivo</a:t>
            </a:r>
          </a:p>
          <a:p>
            <a:pPr algn="just"/>
            <a:endParaRPr lang="pt-BR" sz="24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pt-BR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     Preparação de Al(OH)</a:t>
            </a:r>
            <a:r>
              <a:rPr lang="pt-BR" sz="2400" b="1" baseline="-25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3</a:t>
            </a:r>
          </a:p>
          <a:p>
            <a:pPr algn="just"/>
            <a:endParaRPr lang="pt-BR" sz="24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pt-BR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1.2 - Equação química </a:t>
            </a:r>
          </a:p>
          <a:p>
            <a:pPr algn="just"/>
            <a:endParaRPr lang="pt-BR" sz="24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pt-BR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   AlCl</a:t>
            </a:r>
            <a:r>
              <a:rPr lang="pt-BR" sz="2400" b="1" baseline="-25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pt-BR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+ 3NaOH            Al(OH)</a:t>
            </a:r>
            <a:r>
              <a:rPr lang="pt-BR" sz="2400" b="1" baseline="-25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pt-BR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↓  +   3NaCl</a:t>
            </a:r>
          </a:p>
          <a:p>
            <a:pPr algn="just"/>
            <a:endParaRPr lang="pt-BR" sz="24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pt-BR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1.3 - Etapas do processo</a:t>
            </a:r>
          </a:p>
        </p:txBody>
      </p:sp>
      <p:sp>
        <p:nvSpPr>
          <p:cNvPr id="11" name="Retângulo 10"/>
          <p:cNvSpPr/>
          <p:nvPr/>
        </p:nvSpPr>
        <p:spPr>
          <a:xfrm>
            <a:off x="1353000" y="116632"/>
            <a:ext cx="7200000" cy="648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600" b="1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Planejamento de Experimentos</a:t>
            </a:r>
            <a:endParaRPr lang="pt-BR" sz="3600" b="1" u="sng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" name="Conector de seta reta 5"/>
          <p:cNvCxnSpPr/>
          <p:nvPr/>
        </p:nvCxnSpPr>
        <p:spPr>
          <a:xfrm>
            <a:off x="3656856" y="4509120"/>
            <a:ext cx="864000" cy="0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Número de Slid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00E9-8781-4FB1-8588-3144CCC07442}" type="slidenum">
              <a:rPr lang="pt-BR" smtClean="0"/>
              <a:pPr/>
              <a:t>20</a:t>
            </a:fld>
            <a:endParaRPr lang="pt-BR" dirty="0"/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353000" y="260648"/>
            <a:ext cx="7200000" cy="792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9pPr>
          </a:lstStyle>
          <a:p>
            <a:pPr algn="ctr"/>
            <a:r>
              <a:rPr lang="pt-BR" sz="2800" dirty="0" smtClean="0">
                <a:latin typeface="Arial" charset="0"/>
              </a:rPr>
              <a:t>Metodologias de Superfícies de Resposta</a:t>
            </a:r>
          </a:p>
          <a:p>
            <a:pPr algn="ctr"/>
            <a:r>
              <a:rPr lang="pt-BR" sz="2000" dirty="0" smtClean="0">
                <a:latin typeface="Arial" charset="0"/>
              </a:rPr>
              <a:t>(</a:t>
            </a:r>
            <a:r>
              <a:rPr lang="pt-BR" sz="2000" dirty="0" err="1" smtClean="0">
                <a:latin typeface="Arial" charset="0"/>
              </a:rPr>
              <a:t>Response</a:t>
            </a:r>
            <a:r>
              <a:rPr lang="pt-BR" sz="2000" dirty="0" smtClean="0">
                <a:latin typeface="Arial" charset="0"/>
              </a:rPr>
              <a:t> </a:t>
            </a:r>
            <a:r>
              <a:rPr lang="pt-BR" sz="2000" dirty="0" err="1" smtClean="0">
                <a:latin typeface="Arial" charset="0"/>
              </a:rPr>
              <a:t>Surface</a:t>
            </a:r>
            <a:r>
              <a:rPr lang="pt-BR" sz="2000" dirty="0" smtClean="0">
                <a:latin typeface="Arial" charset="0"/>
              </a:rPr>
              <a:t> </a:t>
            </a:r>
            <a:r>
              <a:rPr lang="pt-BR" sz="2000" dirty="0" err="1" smtClean="0">
                <a:latin typeface="Arial" charset="0"/>
              </a:rPr>
              <a:t>Methodology</a:t>
            </a:r>
            <a:r>
              <a:rPr lang="pt-BR" sz="2000" dirty="0" smtClean="0">
                <a:latin typeface="Arial" charset="0"/>
              </a:rPr>
              <a:t> –RSM)</a:t>
            </a:r>
          </a:p>
        </p:txBody>
      </p:sp>
      <p:sp>
        <p:nvSpPr>
          <p:cNvPr id="5" name="Retângulo 4"/>
          <p:cNvSpPr/>
          <p:nvPr/>
        </p:nvSpPr>
        <p:spPr>
          <a:xfrm>
            <a:off x="813000" y="1412776"/>
            <a:ext cx="8280000" cy="7560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262063" indent="-1262063" algn="just"/>
            <a:r>
              <a:rPr lang="pt-BR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Objetivo: Visualizar uma região (máxima ou mínima) de resposta ótima.</a:t>
            </a:r>
          </a:p>
        </p:txBody>
      </p:sp>
      <p:sp>
        <p:nvSpPr>
          <p:cNvPr id="6" name="Retângulo 5"/>
          <p:cNvSpPr/>
          <p:nvPr/>
        </p:nvSpPr>
        <p:spPr>
          <a:xfrm>
            <a:off x="813000" y="2780928"/>
            <a:ext cx="8280000" cy="302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262063" indent="-1262063" algn="just"/>
            <a:r>
              <a:rPr lang="pt-BR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Exemplo: Um processo que está operando com variáveis fixas para a % de um dos reagentes e uma determinada velocidade de agitação em 50 % e 100 </a:t>
            </a:r>
            <a:r>
              <a:rPr lang="pt-BR" sz="20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rpm</a:t>
            </a:r>
            <a:r>
              <a:rPr lang="pt-BR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respectivamente.</a:t>
            </a:r>
          </a:p>
          <a:p>
            <a:pPr marL="1262063" indent="-1262063" algn="just"/>
            <a:endParaRPr lang="pt-BR" sz="20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1262063" indent="-1262063" algn="just"/>
            <a:r>
              <a:rPr lang="pt-BR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Rendimento = 68 %</a:t>
            </a:r>
          </a:p>
          <a:p>
            <a:pPr marL="1262063" indent="-1262063" algn="just"/>
            <a:endParaRPr lang="pt-BR" sz="20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1262063" indent="-1262063" algn="just"/>
            <a:r>
              <a:rPr lang="pt-BR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Seria possível aumentar este rendimento escolhendo outros níveis (valores) para as variáveis de controle?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Número de Slid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00E9-8781-4FB1-8588-3144CCC07442}" type="slidenum">
              <a:rPr lang="pt-BR" smtClean="0"/>
              <a:pPr/>
              <a:t>21</a:t>
            </a:fld>
            <a:endParaRPr lang="pt-BR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2480" y="836712"/>
            <a:ext cx="9461454" cy="176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464" y="2564904"/>
            <a:ext cx="6633294" cy="6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upo 4"/>
          <p:cNvGrpSpPr/>
          <p:nvPr/>
        </p:nvGrpSpPr>
        <p:grpSpPr>
          <a:xfrm>
            <a:off x="100236" y="3321016"/>
            <a:ext cx="9705528" cy="2628264"/>
            <a:chOff x="200472" y="1196752"/>
            <a:chExt cx="9705528" cy="2628264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 r="1450" b="2692"/>
            <a:stretch>
              <a:fillRect/>
            </a:stretch>
          </p:blipFill>
          <p:spPr bwMode="auto">
            <a:xfrm>
              <a:off x="200472" y="1196752"/>
              <a:ext cx="9705528" cy="2592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Retângulo 6"/>
            <p:cNvSpPr/>
            <p:nvPr/>
          </p:nvSpPr>
          <p:spPr>
            <a:xfrm>
              <a:off x="3512840" y="3573016"/>
              <a:ext cx="6264000" cy="252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sp>
        <p:nvSpPr>
          <p:cNvPr id="15" name="Rectangle 5"/>
          <p:cNvSpPr>
            <a:spLocks noChangeArrowheads="1"/>
          </p:cNvSpPr>
          <p:nvPr/>
        </p:nvSpPr>
        <p:spPr bwMode="auto">
          <a:xfrm>
            <a:off x="1029000" y="260648"/>
            <a:ext cx="7848000" cy="504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9pPr>
          </a:lstStyle>
          <a:p>
            <a:pPr algn="ctr"/>
            <a:r>
              <a:rPr lang="pt-BR" sz="2800" dirty="0" smtClean="0">
                <a:latin typeface="Arial" charset="0"/>
              </a:rPr>
              <a:t>Exemplo: Aplicação do planejamento fatorial</a:t>
            </a:r>
            <a:endParaRPr lang="pt-BR" sz="2000" dirty="0" smtClean="0">
              <a:latin typeface="Arial" charset="0"/>
            </a:endParaRPr>
          </a:p>
        </p:txBody>
      </p:sp>
      <p:grpSp>
        <p:nvGrpSpPr>
          <p:cNvPr id="16" name="Grupo 15"/>
          <p:cNvGrpSpPr/>
          <p:nvPr/>
        </p:nvGrpSpPr>
        <p:grpSpPr>
          <a:xfrm>
            <a:off x="272480" y="5157192"/>
            <a:ext cx="9353824" cy="720080"/>
            <a:chOff x="272480" y="5157192"/>
            <a:chExt cx="9353824" cy="720080"/>
          </a:xfrm>
        </p:grpSpPr>
        <p:cxnSp>
          <p:nvCxnSpPr>
            <p:cNvPr id="17" name="Conector reto 16"/>
            <p:cNvCxnSpPr/>
            <p:nvPr/>
          </p:nvCxnSpPr>
          <p:spPr>
            <a:xfrm>
              <a:off x="5385048" y="5661248"/>
              <a:ext cx="1008000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ector reto 17"/>
            <p:cNvCxnSpPr/>
            <p:nvPr/>
          </p:nvCxnSpPr>
          <p:spPr>
            <a:xfrm>
              <a:off x="5457056" y="5157192"/>
              <a:ext cx="2484000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ector reto 18"/>
            <p:cNvCxnSpPr/>
            <p:nvPr/>
          </p:nvCxnSpPr>
          <p:spPr>
            <a:xfrm>
              <a:off x="272480" y="5877272"/>
              <a:ext cx="3096000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ector reto 19"/>
            <p:cNvCxnSpPr/>
            <p:nvPr/>
          </p:nvCxnSpPr>
          <p:spPr>
            <a:xfrm>
              <a:off x="488896" y="5157192"/>
              <a:ext cx="3528000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ector reto 20"/>
            <p:cNvCxnSpPr/>
            <p:nvPr/>
          </p:nvCxnSpPr>
          <p:spPr>
            <a:xfrm>
              <a:off x="9194304" y="5661248"/>
              <a:ext cx="432000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Número de Slid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00E9-8781-4FB1-8588-3144CCC07442}" type="slidenum">
              <a:rPr lang="pt-BR" smtClean="0"/>
              <a:pPr/>
              <a:t>22</a:t>
            </a:fld>
            <a:endParaRPr lang="pt-BR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 t="2924" r="6193"/>
          <a:stretch>
            <a:fillRect/>
          </a:stretch>
        </p:blipFill>
        <p:spPr bwMode="auto">
          <a:xfrm>
            <a:off x="1951316" y="980727"/>
            <a:ext cx="6003368" cy="56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3783000" y="260648"/>
            <a:ext cx="2340000" cy="504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9pPr>
          </a:lstStyle>
          <a:p>
            <a:pPr algn="ctr"/>
            <a:r>
              <a:rPr lang="pt-BR" sz="2800" dirty="0" err="1" smtClean="0">
                <a:latin typeface="Arial" charset="0"/>
              </a:rPr>
              <a:t>Fotoreator</a:t>
            </a:r>
            <a:endParaRPr lang="pt-BR" sz="2000" dirty="0" smtClean="0">
              <a:latin typeface="Arial" charset="0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488504" y="5301208"/>
            <a:ext cx="3384000" cy="5040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9pPr>
          </a:lstStyle>
          <a:p>
            <a:pPr algn="ctr"/>
            <a:r>
              <a:rPr lang="pt-BR" sz="2800" dirty="0" smtClean="0">
                <a:latin typeface="Arial" charset="0"/>
              </a:rPr>
              <a:t>Cu</a:t>
            </a:r>
            <a:r>
              <a:rPr lang="pt-BR" sz="2800" baseline="30000" dirty="0" smtClean="0">
                <a:latin typeface="Arial" charset="0"/>
              </a:rPr>
              <a:t>+2</a:t>
            </a:r>
            <a:r>
              <a:rPr lang="pt-BR" sz="2800" dirty="0" smtClean="0">
                <a:latin typeface="Arial" charset="0"/>
              </a:rPr>
              <a:t> + 2e</a:t>
            </a:r>
            <a:r>
              <a:rPr lang="pt-BR" sz="2800" baseline="30000" dirty="0" smtClean="0">
                <a:latin typeface="Arial" charset="0"/>
              </a:rPr>
              <a:t>-</a:t>
            </a:r>
            <a:r>
              <a:rPr lang="pt-BR" sz="2800" dirty="0" smtClean="0">
                <a:latin typeface="Arial" charset="0"/>
              </a:rPr>
              <a:t> → Cu</a:t>
            </a:r>
            <a:r>
              <a:rPr lang="pt-BR" sz="2800" baseline="30000" dirty="0" smtClean="0">
                <a:latin typeface="Arial" charset="0"/>
              </a:rPr>
              <a:t>0</a:t>
            </a:r>
            <a:r>
              <a:rPr lang="pt-BR" sz="2800" baseline="-25000" dirty="0" smtClean="0">
                <a:latin typeface="Arial" charset="0"/>
              </a:rPr>
              <a:t>(s)</a:t>
            </a:r>
            <a:r>
              <a:rPr lang="pt-BR" sz="2800" dirty="0" smtClean="0">
                <a:latin typeface="Arial" charset="0"/>
              </a:rPr>
              <a:t>↓</a:t>
            </a:r>
            <a:endParaRPr lang="pt-BR" sz="2000" dirty="0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Número de Slid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00E9-8781-4FB1-8588-3144CCC07442}" type="slidenum">
              <a:rPr lang="pt-BR" smtClean="0"/>
              <a:pPr/>
              <a:t>23</a:t>
            </a:fld>
            <a:endParaRPr lang="pt-BR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900" y="514350"/>
            <a:ext cx="8458200" cy="582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Elipse 4"/>
          <p:cNvSpPr/>
          <p:nvPr/>
        </p:nvSpPr>
        <p:spPr>
          <a:xfrm>
            <a:off x="2432720" y="980728"/>
            <a:ext cx="4104456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Elipse 5"/>
          <p:cNvSpPr/>
          <p:nvPr/>
        </p:nvSpPr>
        <p:spPr>
          <a:xfrm>
            <a:off x="6933480" y="980728"/>
            <a:ext cx="2268000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tângulo 6"/>
          <p:cNvSpPr/>
          <p:nvPr/>
        </p:nvSpPr>
        <p:spPr>
          <a:xfrm>
            <a:off x="2216832" y="332656"/>
            <a:ext cx="1224000" cy="360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Variáveis</a:t>
            </a:r>
            <a:endParaRPr lang="pt-BR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tângulo 7"/>
          <p:cNvSpPr/>
          <p:nvPr/>
        </p:nvSpPr>
        <p:spPr>
          <a:xfrm>
            <a:off x="7545288" y="1772856"/>
            <a:ext cx="1224000" cy="360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Resposta</a:t>
            </a:r>
            <a:endParaRPr lang="pt-BR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0" name="Conector de seta reta 9"/>
          <p:cNvCxnSpPr/>
          <p:nvPr/>
        </p:nvCxnSpPr>
        <p:spPr>
          <a:xfrm flipH="1" flipV="1">
            <a:off x="3440832" y="548680"/>
            <a:ext cx="1152128" cy="360040"/>
          </a:xfrm>
          <a:prstGeom prst="straightConnector1">
            <a:avLst/>
          </a:pr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de seta reta 12"/>
          <p:cNvCxnSpPr/>
          <p:nvPr/>
        </p:nvCxnSpPr>
        <p:spPr>
          <a:xfrm>
            <a:off x="8121352" y="1268760"/>
            <a:ext cx="0" cy="504000"/>
          </a:xfrm>
          <a:prstGeom prst="straightConnector1">
            <a:avLst/>
          </a:pr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4161376" y="188640"/>
            <a:ext cx="4176000" cy="504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9pPr>
          </a:lstStyle>
          <a:p>
            <a:pPr algn="ctr"/>
            <a:r>
              <a:rPr lang="pt-BR" sz="2800" dirty="0" smtClean="0">
                <a:latin typeface="Arial" charset="0"/>
              </a:rPr>
              <a:t>Matriz de planejamento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Número de Slid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00E9-8781-4FB1-8588-3144CCC07442}" type="slidenum">
              <a:rPr lang="pt-BR" smtClean="0"/>
              <a:pPr/>
              <a:t>24</a:t>
            </a:fld>
            <a:endParaRPr lang="pt-B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1574"/>
          <a:stretch>
            <a:fillRect/>
          </a:stretch>
        </p:blipFill>
        <p:spPr bwMode="auto">
          <a:xfrm>
            <a:off x="1136576" y="1268760"/>
            <a:ext cx="7648936" cy="208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4" name="Grupo 33"/>
          <p:cNvGrpSpPr/>
          <p:nvPr/>
        </p:nvGrpSpPr>
        <p:grpSpPr>
          <a:xfrm>
            <a:off x="1136576" y="3573016"/>
            <a:ext cx="7632848" cy="1944216"/>
            <a:chOff x="1136576" y="3933056"/>
            <a:chExt cx="7632848" cy="1944216"/>
          </a:xfrm>
        </p:grpSpPr>
        <p:grpSp>
          <p:nvGrpSpPr>
            <p:cNvPr id="45" name="Grupo 44"/>
            <p:cNvGrpSpPr/>
            <p:nvPr/>
          </p:nvGrpSpPr>
          <p:grpSpPr>
            <a:xfrm>
              <a:off x="3944848" y="3939294"/>
              <a:ext cx="1872248" cy="1937978"/>
              <a:chOff x="3944848" y="3939294"/>
              <a:chExt cx="1872248" cy="1937978"/>
            </a:xfrm>
          </p:grpSpPr>
          <p:sp>
            <p:nvSpPr>
              <p:cNvPr id="27" name="Retângulo 26"/>
              <p:cNvSpPr/>
              <p:nvPr/>
            </p:nvSpPr>
            <p:spPr>
              <a:xfrm>
                <a:off x="3944848" y="3939294"/>
                <a:ext cx="1080000" cy="432000"/>
              </a:xfrm>
              <a:prstGeom prst="rect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b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pH</a:t>
                </a:r>
                <a:endParaRPr lang="pt-BR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8" name="Retângulo 27"/>
              <p:cNvSpPr/>
              <p:nvPr/>
            </p:nvSpPr>
            <p:spPr>
              <a:xfrm>
                <a:off x="3944848" y="4443382"/>
                <a:ext cx="1080000" cy="432000"/>
              </a:xfrm>
              <a:prstGeom prst="rect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b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5,0</a:t>
                </a:r>
                <a:endParaRPr lang="pt-BR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9" name="Retângulo 28"/>
              <p:cNvSpPr/>
              <p:nvPr/>
            </p:nvSpPr>
            <p:spPr>
              <a:xfrm>
                <a:off x="3944848" y="4953692"/>
                <a:ext cx="1080000" cy="432000"/>
              </a:xfrm>
              <a:prstGeom prst="rect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b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3,5</a:t>
                </a:r>
                <a:endParaRPr lang="pt-BR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" name="Retângulo 29"/>
              <p:cNvSpPr/>
              <p:nvPr/>
            </p:nvSpPr>
            <p:spPr>
              <a:xfrm>
                <a:off x="3945016" y="5445272"/>
                <a:ext cx="1080000" cy="432000"/>
              </a:xfrm>
              <a:prstGeom prst="rect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b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2,0</a:t>
                </a:r>
                <a:endParaRPr lang="pt-BR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" name="Retângulo 30"/>
              <p:cNvSpPr/>
              <p:nvPr/>
            </p:nvSpPr>
            <p:spPr>
              <a:xfrm>
                <a:off x="5096928" y="4443382"/>
                <a:ext cx="720000" cy="432000"/>
              </a:xfrm>
              <a:prstGeom prst="rect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b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1</a:t>
                </a:r>
                <a:endParaRPr lang="pt-BR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" name="Retângulo 31"/>
              <p:cNvSpPr/>
              <p:nvPr/>
            </p:nvSpPr>
            <p:spPr>
              <a:xfrm>
                <a:off x="5096928" y="4953692"/>
                <a:ext cx="720000" cy="432000"/>
              </a:xfrm>
              <a:prstGeom prst="rect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b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0</a:t>
                </a:r>
                <a:endParaRPr lang="pt-BR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" name="Retângulo 32"/>
              <p:cNvSpPr/>
              <p:nvPr/>
            </p:nvSpPr>
            <p:spPr>
              <a:xfrm>
                <a:off x="5097096" y="5445272"/>
                <a:ext cx="720000" cy="432000"/>
              </a:xfrm>
              <a:prstGeom prst="rect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b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-1</a:t>
                </a:r>
                <a:endParaRPr lang="pt-BR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21" name="Grupo 20"/>
            <p:cNvGrpSpPr/>
            <p:nvPr/>
          </p:nvGrpSpPr>
          <p:grpSpPr>
            <a:xfrm>
              <a:off x="1136576" y="3933056"/>
              <a:ext cx="1872248" cy="1937978"/>
              <a:chOff x="2144688" y="3933056"/>
              <a:chExt cx="1872248" cy="1937978"/>
            </a:xfrm>
          </p:grpSpPr>
          <p:sp>
            <p:nvSpPr>
              <p:cNvPr id="5" name="Retângulo 4"/>
              <p:cNvSpPr/>
              <p:nvPr/>
            </p:nvSpPr>
            <p:spPr>
              <a:xfrm>
                <a:off x="2144688" y="3933056"/>
                <a:ext cx="1080000" cy="43200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b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TiO</a:t>
                </a:r>
                <a:r>
                  <a:rPr lang="pt-BR" b="1" baseline="-2500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2</a:t>
                </a:r>
                <a:r>
                  <a:rPr lang="pt-BR" b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(g)</a:t>
                </a:r>
                <a:endParaRPr lang="pt-BR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" name="Retângulo 5"/>
              <p:cNvSpPr/>
              <p:nvPr/>
            </p:nvSpPr>
            <p:spPr>
              <a:xfrm>
                <a:off x="2144688" y="4437144"/>
                <a:ext cx="1080000" cy="43200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b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1,0</a:t>
                </a:r>
                <a:endParaRPr lang="pt-BR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" name="Retângulo 6"/>
              <p:cNvSpPr/>
              <p:nvPr/>
            </p:nvSpPr>
            <p:spPr>
              <a:xfrm>
                <a:off x="2144688" y="4947454"/>
                <a:ext cx="1080000" cy="43200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b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0,75</a:t>
                </a:r>
                <a:endParaRPr lang="pt-BR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" name="Retângulo 13"/>
              <p:cNvSpPr/>
              <p:nvPr/>
            </p:nvSpPr>
            <p:spPr>
              <a:xfrm>
                <a:off x="2144856" y="5439034"/>
                <a:ext cx="1080000" cy="43200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b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0,5</a:t>
                </a:r>
                <a:endParaRPr lang="pt-BR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" name="Retângulo 17"/>
              <p:cNvSpPr/>
              <p:nvPr/>
            </p:nvSpPr>
            <p:spPr>
              <a:xfrm>
                <a:off x="3296768" y="4437144"/>
                <a:ext cx="720000" cy="43200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b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1</a:t>
                </a:r>
                <a:endParaRPr lang="pt-BR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" name="Retângulo 18"/>
              <p:cNvSpPr/>
              <p:nvPr/>
            </p:nvSpPr>
            <p:spPr>
              <a:xfrm>
                <a:off x="3296768" y="4947454"/>
                <a:ext cx="720000" cy="43200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b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0</a:t>
                </a:r>
                <a:endParaRPr lang="pt-BR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" name="Retângulo 19"/>
              <p:cNvSpPr/>
              <p:nvPr/>
            </p:nvSpPr>
            <p:spPr>
              <a:xfrm>
                <a:off x="3296936" y="5439034"/>
                <a:ext cx="720000" cy="43200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b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-1</a:t>
                </a:r>
                <a:endParaRPr lang="pt-BR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42" name="Grupo 41"/>
            <p:cNvGrpSpPr/>
            <p:nvPr/>
          </p:nvGrpSpPr>
          <p:grpSpPr>
            <a:xfrm>
              <a:off x="6465128" y="3933056"/>
              <a:ext cx="2304296" cy="1937978"/>
              <a:chOff x="6177096" y="3717032"/>
              <a:chExt cx="2304296" cy="1937978"/>
            </a:xfrm>
          </p:grpSpPr>
          <p:sp>
            <p:nvSpPr>
              <p:cNvPr id="35" name="Retângulo 34"/>
              <p:cNvSpPr/>
              <p:nvPr/>
            </p:nvSpPr>
            <p:spPr>
              <a:xfrm>
                <a:off x="6177096" y="3717032"/>
                <a:ext cx="1512000" cy="43200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b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Time (min.)</a:t>
                </a:r>
                <a:endParaRPr lang="pt-BR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" name="Retângulo 35"/>
              <p:cNvSpPr/>
              <p:nvPr/>
            </p:nvSpPr>
            <p:spPr>
              <a:xfrm>
                <a:off x="6177096" y="4221120"/>
                <a:ext cx="1512000" cy="43200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b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120</a:t>
                </a:r>
                <a:endParaRPr lang="pt-BR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7" name="Retângulo 36"/>
              <p:cNvSpPr/>
              <p:nvPr/>
            </p:nvSpPr>
            <p:spPr>
              <a:xfrm>
                <a:off x="6177096" y="4731430"/>
                <a:ext cx="1512000" cy="43200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b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67,5</a:t>
                </a:r>
                <a:endParaRPr lang="pt-BR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8" name="Retângulo 37"/>
              <p:cNvSpPr/>
              <p:nvPr/>
            </p:nvSpPr>
            <p:spPr>
              <a:xfrm>
                <a:off x="6177264" y="5223010"/>
                <a:ext cx="1512000" cy="43200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b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15</a:t>
                </a:r>
                <a:endParaRPr lang="pt-BR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" name="Retângulo 38"/>
              <p:cNvSpPr/>
              <p:nvPr/>
            </p:nvSpPr>
            <p:spPr>
              <a:xfrm>
                <a:off x="7761224" y="4221120"/>
                <a:ext cx="720000" cy="43200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b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1</a:t>
                </a:r>
                <a:endParaRPr lang="pt-BR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0" name="Retângulo 39"/>
              <p:cNvSpPr/>
              <p:nvPr/>
            </p:nvSpPr>
            <p:spPr>
              <a:xfrm>
                <a:off x="7761224" y="4731430"/>
                <a:ext cx="720000" cy="43200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b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0</a:t>
                </a:r>
                <a:endParaRPr lang="pt-BR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1" name="Retângulo 40"/>
              <p:cNvSpPr/>
              <p:nvPr/>
            </p:nvSpPr>
            <p:spPr>
              <a:xfrm>
                <a:off x="7761392" y="5223010"/>
                <a:ext cx="720000" cy="43200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b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-1</a:t>
                </a:r>
                <a:endParaRPr lang="pt-BR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sp>
        <p:nvSpPr>
          <p:cNvPr id="44" name="Rectangle 5"/>
          <p:cNvSpPr>
            <a:spLocks noChangeArrowheads="1"/>
          </p:cNvSpPr>
          <p:nvPr/>
        </p:nvSpPr>
        <p:spPr bwMode="auto">
          <a:xfrm>
            <a:off x="2865000" y="476672"/>
            <a:ext cx="4176000" cy="504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9pPr>
          </a:lstStyle>
          <a:p>
            <a:pPr algn="ctr"/>
            <a:r>
              <a:rPr lang="pt-BR" sz="2800" dirty="0" smtClean="0">
                <a:latin typeface="Arial" charset="0"/>
              </a:rPr>
              <a:t>Matriz de planejamento</a:t>
            </a:r>
          </a:p>
        </p:txBody>
      </p:sp>
      <p:grpSp>
        <p:nvGrpSpPr>
          <p:cNvPr id="54" name="Grupo 53"/>
          <p:cNvGrpSpPr/>
          <p:nvPr/>
        </p:nvGrpSpPr>
        <p:grpSpPr>
          <a:xfrm>
            <a:off x="2126852" y="5589240"/>
            <a:ext cx="5652296" cy="792088"/>
            <a:chOff x="1280704" y="5589240"/>
            <a:chExt cx="5652296" cy="792088"/>
          </a:xfrm>
        </p:grpSpPr>
        <p:sp>
          <p:nvSpPr>
            <p:cNvPr id="43" name="Retângulo 42"/>
            <p:cNvSpPr/>
            <p:nvPr/>
          </p:nvSpPr>
          <p:spPr>
            <a:xfrm>
              <a:off x="2973000" y="5949280"/>
              <a:ext cx="3960000" cy="432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28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3</a:t>
              </a:r>
              <a:r>
                <a:rPr lang="pt-BR" sz="2800" b="1" baseline="300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3</a:t>
              </a:r>
              <a:r>
                <a:rPr lang="pt-BR" sz="28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 = 27 experimentos</a:t>
              </a:r>
              <a:endParaRPr lang="pt-BR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" name="Retângulo 46"/>
            <p:cNvSpPr/>
            <p:nvPr/>
          </p:nvSpPr>
          <p:spPr>
            <a:xfrm>
              <a:off x="1280704" y="6021328"/>
              <a:ext cx="1008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Níveis</a:t>
              </a:r>
              <a:endParaRPr lang="pt-BR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8" name="Conector de seta reta 47"/>
            <p:cNvCxnSpPr/>
            <p:nvPr/>
          </p:nvCxnSpPr>
          <p:spPr>
            <a:xfrm flipH="1">
              <a:off x="2360712" y="6237312"/>
              <a:ext cx="576000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Retângulo 49"/>
            <p:cNvSpPr/>
            <p:nvPr/>
          </p:nvSpPr>
          <p:spPr>
            <a:xfrm>
              <a:off x="4232920" y="5589240"/>
              <a:ext cx="1296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Variáveis</a:t>
              </a:r>
              <a:endParaRPr lang="pt-BR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51" name="Conector de seta reta 50"/>
            <p:cNvCxnSpPr/>
            <p:nvPr/>
          </p:nvCxnSpPr>
          <p:spPr>
            <a:xfrm flipH="1">
              <a:off x="3512840" y="5805264"/>
              <a:ext cx="792088" cy="216024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Número de Slid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00E9-8781-4FB1-8588-3144CCC07442}" type="slidenum">
              <a:rPr lang="pt-BR" smtClean="0"/>
              <a:pPr/>
              <a:t>25</a:t>
            </a:fld>
            <a:endParaRPr lang="pt-BR" dirty="0"/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2865000" y="476672"/>
            <a:ext cx="4176000" cy="504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9pPr>
          </a:lstStyle>
          <a:p>
            <a:pPr algn="ctr"/>
            <a:r>
              <a:rPr lang="pt-BR" sz="2800" dirty="0" smtClean="0">
                <a:latin typeface="Arial" charset="0"/>
              </a:rPr>
              <a:t>Matriz de planejamento</a:t>
            </a:r>
          </a:p>
        </p:txBody>
      </p:sp>
      <p:grpSp>
        <p:nvGrpSpPr>
          <p:cNvPr id="14" name="Grupo 13"/>
          <p:cNvGrpSpPr/>
          <p:nvPr/>
        </p:nvGrpSpPr>
        <p:grpSpPr>
          <a:xfrm>
            <a:off x="1092528" y="1556840"/>
            <a:ext cx="7820912" cy="4104360"/>
            <a:chOff x="1092528" y="1556840"/>
            <a:chExt cx="7820912" cy="4104360"/>
          </a:xfrm>
        </p:grpSpPr>
        <p:grpSp>
          <p:nvGrpSpPr>
            <p:cNvPr id="6" name="Grupo 5"/>
            <p:cNvGrpSpPr/>
            <p:nvPr/>
          </p:nvGrpSpPr>
          <p:grpSpPr>
            <a:xfrm>
              <a:off x="1092528" y="1556840"/>
              <a:ext cx="7720944" cy="3240360"/>
              <a:chOff x="1064568" y="1052736"/>
              <a:chExt cx="7720944" cy="3240360"/>
            </a:xfrm>
          </p:grpSpPr>
          <p:pic>
            <p:nvPicPr>
              <p:cNvPr id="4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l="1574"/>
              <a:stretch>
                <a:fillRect/>
              </a:stretch>
            </p:blipFill>
            <p:spPr bwMode="auto">
              <a:xfrm>
                <a:off x="1136576" y="1052736"/>
                <a:ext cx="7648936" cy="2088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051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064568" y="3332882"/>
                <a:ext cx="7668000" cy="9602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8" name="Retângulo 7"/>
            <p:cNvSpPr/>
            <p:nvPr/>
          </p:nvSpPr>
          <p:spPr>
            <a:xfrm>
              <a:off x="4116864" y="5229200"/>
              <a:ext cx="4212000" cy="432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Pontos centrais com três repetições</a:t>
              </a:r>
              <a:endParaRPr lang="pt-BR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Elipse 10"/>
            <p:cNvSpPr/>
            <p:nvPr/>
          </p:nvSpPr>
          <p:spPr>
            <a:xfrm>
              <a:off x="3296816" y="3717152"/>
              <a:ext cx="5616624" cy="1080000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cxnSp>
          <p:nvCxnSpPr>
            <p:cNvPr id="13" name="Conector de seta reta 12"/>
            <p:cNvCxnSpPr/>
            <p:nvPr/>
          </p:nvCxnSpPr>
          <p:spPr>
            <a:xfrm>
              <a:off x="6177136" y="4869160"/>
              <a:ext cx="0" cy="432000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Retângulo 11"/>
          <p:cNvSpPr/>
          <p:nvPr/>
        </p:nvSpPr>
        <p:spPr>
          <a:xfrm>
            <a:off x="669000" y="5805264"/>
            <a:ext cx="8568000" cy="432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pt-BR" sz="2400" b="1" baseline="30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pt-BR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= 27 experimentos + 3 repetições do ponto central = 30</a:t>
            </a:r>
            <a:endParaRPr lang="pt-BR" sz="2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Número de Slid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00E9-8781-4FB1-8588-3144CCC07442}" type="slidenum">
              <a:rPr lang="pt-BR" smtClean="0"/>
              <a:pPr/>
              <a:t>26</a:t>
            </a:fld>
            <a:endParaRPr lang="pt-BR" dirty="0"/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2613000" y="404720"/>
            <a:ext cx="4680000" cy="504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9pPr>
          </a:lstStyle>
          <a:p>
            <a:pPr algn="ctr"/>
            <a:r>
              <a:rPr lang="pt-BR" sz="2400" dirty="0" smtClean="0">
                <a:latin typeface="Arial" charset="0"/>
              </a:rPr>
              <a:t>MODDE – Versão 9 (UMETRICS)</a:t>
            </a: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741000" y="1196752"/>
            <a:ext cx="8424000" cy="11520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9pPr>
          </a:lstStyle>
          <a:p>
            <a:pPr algn="just"/>
            <a:r>
              <a:rPr lang="pt-BR" sz="2400" dirty="0" smtClean="0">
                <a:latin typeface="Arial" charset="0"/>
              </a:rPr>
              <a:t>MODDE (</a:t>
            </a:r>
            <a:r>
              <a:rPr lang="pt-BR" sz="2400" dirty="0" err="1" smtClean="0">
                <a:latin typeface="Arial" charset="0"/>
              </a:rPr>
              <a:t>MODeling</a:t>
            </a:r>
            <a:r>
              <a:rPr lang="pt-BR" sz="2400" dirty="0" smtClean="0">
                <a:latin typeface="Arial" charset="0"/>
              </a:rPr>
              <a:t> </a:t>
            </a:r>
            <a:r>
              <a:rPr lang="pt-BR" sz="2400" dirty="0" err="1" smtClean="0">
                <a:latin typeface="Arial" charset="0"/>
              </a:rPr>
              <a:t>and</a:t>
            </a:r>
            <a:r>
              <a:rPr lang="pt-BR" sz="2400" dirty="0" smtClean="0">
                <a:latin typeface="Arial" charset="0"/>
              </a:rPr>
              <a:t> Design): programa de geração e</a:t>
            </a:r>
          </a:p>
          <a:p>
            <a:pPr algn="just"/>
            <a:r>
              <a:rPr lang="pt-BR" sz="2400" dirty="0" smtClean="0">
                <a:latin typeface="Arial" charset="0"/>
              </a:rPr>
              <a:t>                                                        avaliação estatística de</a:t>
            </a:r>
          </a:p>
          <a:p>
            <a:pPr algn="just"/>
            <a:r>
              <a:rPr lang="pt-BR" sz="2400" dirty="0" smtClean="0">
                <a:latin typeface="Arial" charset="0"/>
              </a:rPr>
              <a:t>                                                        experimentos</a:t>
            </a: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741000" y="2492896"/>
            <a:ext cx="8424000" cy="41040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9pPr>
          </a:lstStyle>
          <a:p>
            <a:pPr algn="just"/>
            <a:r>
              <a:rPr lang="pt-BR" sz="2000" dirty="0" smtClean="0">
                <a:latin typeface="Arial" charset="0"/>
              </a:rPr>
              <a:t>Objetivos: </a:t>
            </a:r>
          </a:p>
          <a:p>
            <a:pPr algn="just"/>
            <a:endParaRPr lang="pt-BR" sz="2000" dirty="0" smtClean="0">
              <a:latin typeface="Arial" charset="0"/>
            </a:endParaRPr>
          </a:p>
          <a:p>
            <a:pPr algn="just">
              <a:buFontTx/>
              <a:buChar char="-"/>
            </a:pPr>
            <a:r>
              <a:rPr lang="pt-BR" sz="2000" dirty="0" smtClean="0">
                <a:latin typeface="Arial" charset="0"/>
              </a:rPr>
              <a:t> Quais os fatores (variáveis) que têm influência nas respostas</a:t>
            </a:r>
          </a:p>
          <a:p>
            <a:pPr algn="just"/>
            <a:r>
              <a:rPr lang="pt-BR" sz="2000" dirty="0" smtClean="0">
                <a:latin typeface="Arial" charset="0"/>
              </a:rPr>
              <a:t>   (resultados);</a:t>
            </a:r>
          </a:p>
          <a:p>
            <a:pPr algn="just"/>
            <a:endParaRPr lang="pt-BR" sz="2000" dirty="0" smtClean="0">
              <a:latin typeface="Arial" charset="0"/>
            </a:endParaRPr>
          </a:p>
          <a:p>
            <a:pPr algn="just">
              <a:buFontTx/>
              <a:buChar char="-"/>
            </a:pPr>
            <a:r>
              <a:rPr lang="pt-BR" sz="2000" dirty="0" smtClean="0">
                <a:latin typeface="Arial" charset="0"/>
              </a:rPr>
              <a:t> Quais fatores apresentam interações significativas</a:t>
            </a:r>
          </a:p>
          <a:p>
            <a:pPr marL="180975" algn="just"/>
            <a:r>
              <a:rPr lang="pt-BR" sz="2000" dirty="0" smtClean="0">
                <a:latin typeface="Arial" charset="0"/>
              </a:rPr>
              <a:t>(sinergismo ou antagonismo);</a:t>
            </a:r>
          </a:p>
          <a:p>
            <a:pPr algn="just"/>
            <a:endParaRPr lang="pt-BR" sz="2000" dirty="0" smtClean="0">
              <a:latin typeface="Arial" charset="0"/>
            </a:endParaRPr>
          </a:p>
          <a:p>
            <a:pPr algn="just">
              <a:buFontTx/>
              <a:buChar char="-"/>
            </a:pPr>
            <a:r>
              <a:rPr lang="pt-BR" sz="2000" dirty="0" smtClean="0">
                <a:latin typeface="Arial" charset="0"/>
              </a:rPr>
              <a:t> Qual o melhor ajuste nos fatores para atingir condições otimizadas</a:t>
            </a:r>
          </a:p>
          <a:p>
            <a:pPr marL="180975" algn="just"/>
            <a:r>
              <a:rPr lang="pt-BR" sz="2000" dirty="0" smtClean="0">
                <a:latin typeface="Arial" charset="0"/>
              </a:rPr>
              <a:t>de melhor desempenho de um processo, sistema ou produto;</a:t>
            </a:r>
          </a:p>
          <a:p>
            <a:pPr algn="just"/>
            <a:endParaRPr lang="pt-BR" sz="2000" dirty="0" smtClean="0">
              <a:latin typeface="Arial" charset="0"/>
            </a:endParaRPr>
          </a:p>
          <a:p>
            <a:pPr algn="just"/>
            <a:r>
              <a:rPr lang="pt-BR" sz="2000" dirty="0" smtClean="0">
                <a:latin typeface="Arial" charset="0"/>
              </a:rPr>
              <a:t>- Com fazer previsões de respostas (resultados) a partir de um </a:t>
            </a:r>
            <a:r>
              <a:rPr lang="pt-BR" sz="2000" dirty="0" err="1" smtClean="0">
                <a:latin typeface="Arial" charset="0"/>
              </a:rPr>
              <a:t>con</a:t>
            </a:r>
            <a:r>
              <a:rPr lang="pt-BR" sz="2000" dirty="0" smtClean="0">
                <a:latin typeface="Arial" charset="0"/>
              </a:rPr>
              <a:t>-</a:t>
            </a:r>
          </a:p>
          <a:p>
            <a:pPr algn="just"/>
            <a:r>
              <a:rPr lang="pt-BR" sz="2000" dirty="0" smtClean="0">
                <a:latin typeface="Arial" charset="0"/>
              </a:rPr>
              <a:t>   junto de fatores (variáveis).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Número de Slid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00E9-8781-4FB1-8588-3144CCC07442}" type="slidenum">
              <a:rPr lang="pt-BR" smtClean="0"/>
              <a:pPr/>
              <a:t>27</a:t>
            </a:fld>
            <a:endParaRPr lang="pt-BR" dirty="0"/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2613000" y="404720"/>
            <a:ext cx="4680000" cy="504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9pPr>
          </a:lstStyle>
          <a:p>
            <a:pPr algn="ctr"/>
            <a:r>
              <a:rPr lang="pt-BR" sz="2400" dirty="0" smtClean="0">
                <a:latin typeface="Arial" charset="0"/>
              </a:rPr>
              <a:t>MODDE – Versão 9 (UMETRICS)</a:t>
            </a: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705000" y="2277200"/>
            <a:ext cx="8496000" cy="29520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buFontTx/>
              <a:buChar char="-"/>
            </a:pPr>
            <a:r>
              <a:rPr lang="pt-BR" sz="2000" dirty="0" smtClean="0">
                <a:latin typeface="Arial" charset="0"/>
              </a:rPr>
              <a:t> </a:t>
            </a:r>
            <a:r>
              <a:rPr lang="pt-BR" sz="2000" dirty="0" err="1" smtClean="0">
                <a:latin typeface="Arial" charset="0"/>
              </a:rPr>
              <a:t>Screening</a:t>
            </a:r>
            <a:r>
              <a:rPr lang="pt-BR" sz="2000" dirty="0" smtClean="0">
                <a:latin typeface="Arial" charset="0"/>
              </a:rPr>
              <a:t> é o primeiro estágio da investigação estatística onde o</a:t>
            </a:r>
          </a:p>
          <a:p>
            <a:pPr marL="180975" algn="just">
              <a:lnSpc>
                <a:spcPct val="150000"/>
              </a:lnSpc>
            </a:pPr>
            <a:r>
              <a:rPr lang="pt-BR" sz="2000" dirty="0" smtClean="0">
                <a:latin typeface="Arial" charset="0"/>
              </a:rPr>
              <a:t>objetivo é identificar os fatores (variáveis) mais importantes. Um</a:t>
            </a:r>
          </a:p>
          <a:p>
            <a:pPr marL="180975" algn="just">
              <a:lnSpc>
                <a:spcPct val="150000"/>
              </a:lnSpc>
            </a:pPr>
            <a:r>
              <a:rPr lang="pt-BR" sz="2000" dirty="0" smtClean="0">
                <a:latin typeface="Arial" charset="0"/>
              </a:rPr>
              <a:t>fator importante é aquele que causa mudanças (efeitos) </a:t>
            </a:r>
            <a:r>
              <a:rPr lang="pt-BR" sz="2000" dirty="0" err="1" smtClean="0">
                <a:latin typeface="Arial" charset="0"/>
              </a:rPr>
              <a:t>substan</a:t>
            </a:r>
            <a:r>
              <a:rPr lang="pt-BR" sz="2000" dirty="0" smtClean="0">
                <a:latin typeface="Arial" charset="0"/>
              </a:rPr>
              <a:t>-</a:t>
            </a:r>
          </a:p>
          <a:p>
            <a:pPr indent="180975" algn="just">
              <a:lnSpc>
                <a:spcPct val="150000"/>
              </a:lnSpc>
            </a:pPr>
            <a:r>
              <a:rPr lang="pt-BR" sz="2000" dirty="0" err="1" smtClean="0">
                <a:latin typeface="Arial" charset="0"/>
              </a:rPr>
              <a:t>ciais</a:t>
            </a:r>
            <a:r>
              <a:rPr lang="pt-BR" sz="2000" dirty="0" smtClean="0">
                <a:latin typeface="Arial" charset="0"/>
              </a:rPr>
              <a:t> na resposta quando é alterado. Neste estágio procura-se </a:t>
            </a:r>
            <a:r>
              <a:rPr lang="pt-BR" sz="2000" dirty="0" err="1" smtClean="0">
                <a:latin typeface="Arial" charset="0"/>
              </a:rPr>
              <a:t>iden</a:t>
            </a:r>
            <a:r>
              <a:rPr lang="pt-BR" sz="2000" dirty="0" smtClean="0">
                <a:latin typeface="Arial" charset="0"/>
              </a:rPr>
              <a:t>-</a:t>
            </a:r>
          </a:p>
          <a:p>
            <a:pPr indent="180975" algn="just">
              <a:lnSpc>
                <a:spcPct val="150000"/>
              </a:lnSpc>
            </a:pPr>
            <a:r>
              <a:rPr lang="pt-BR" sz="2000" dirty="0" err="1" smtClean="0">
                <a:latin typeface="Arial" charset="0"/>
              </a:rPr>
              <a:t>tificar</a:t>
            </a:r>
            <a:r>
              <a:rPr lang="pt-BR" sz="2000" dirty="0" smtClean="0">
                <a:latin typeface="Arial" charset="0"/>
              </a:rPr>
              <a:t> as variáveis de maior efeito com um número reduzido de ex-</a:t>
            </a:r>
          </a:p>
          <a:p>
            <a:pPr indent="180975" algn="just">
              <a:lnSpc>
                <a:spcPct val="150000"/>
              </a:lnSpc>
            </a:pPr>
            <a:r>
              <a:rPr lang="pt-BR" sz="2000" dirty="0" smtClean="0">
                <a:latin typeface="Arial" charset="0"/>
              </a:rPr>
              <a:t>perimentos.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704528" y="1196808"/>
            <a:ext cx="7632000" cy="504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9pPr>
          </a:lstStyle>
          <a:p>
            <a:pPr algn="ctr"/>
            <a:r>
              <a:rPr lang="pt-BR" sz="2400" dirty="0" err="1" smtClean="0">
                <a:latin typeface="Arial" charset="0"/>
              </a:rPr>
              <a:t>Screening</a:t>
            </a:r>
            <a:r>
              <a:rPr lang="pt-BR" sz="2400" dirty="0" smtClean="0">
                <a:latin typeface="Arial" charset="0"/>
              </a:rPr>
              <a:t> </a:t>
            </a:r>
            <a:r>
              <a:rPr lang="pt-BR" sz="2400" dirty="0" err="1" smtClean="0">
                <a:latin typeface="Arial" charset="0"/>
              </a:rPr>
              <a:t>models</a:t>
            </a:r>
            <a:r>
              <a:rPr lang="pt-BR" sz="2400" dirty="0" smtClean="0">
                <a:latin typeface="Arial" charset="0"/>
              </a:rPr>
              <a:t> </a:t>
            </a:r>
            <a:r>
              <a:rPr lang="pt-BR" sz="2400" dirty="0" err="1" smtClean="0">
                <a:latin typeface="Arial" charset="0"/>
              </a:rPr>
              <a:t>and</a:t>
            </a:r>
            <a:r>
              <a:rPr lang="pt-BR" sz="2400" dirty="0" smtClean="0">
                <a:latin typeface="Arial" charset="0"/>
              </a:rPr>
              <a:t> design (Abordagem inicial):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Número de Slid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00E9-8781-4FB1-8588-3144CCC07442}" type="slidenum">
              <a:rPr lang="pt-BR" smtClean="0"/>
              <a:pPr/>
              <a:t>28</a:t>
            </a:fld>
            <a:endParaRPr lang="pt-BR" dirty="0"/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2613000" y="404720"/>
            <a:ext cx="4680000" cy="504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9pPr>
          </a:lstStyle>
          <a:p>
            <a:pPr algn="ctr"/>
            <a:r>
              <a:rPr lang="pt-BR" sz="2400" dirty="0" smtClean="0">
                <a:latin typeface="Arial" charset="0"/>
              </a:rPr>
              <a:t>MODDE – Versão 9 (UMETRICS)</a:t>
            </a: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3351000" y="2132856"/>
            <a:ext cx="3204000" cy="40320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9pPr>
          </a:lstStyle>
          <a:p>
            <a:pPr marL="11113" lvl="2" indent="-22225" algn="just">
              <a:lnSpc>
                <a:spcPct val="150000"/>
              </a:lnSpc>
            </a:pPr>
            <a:r>
              <a:rPr lang="pt-BR" sz="2400" dirty="0" err="1" smtClean="0">
                <a:latin typeface="Arial" charset="0"/>
              </a:rPr>
              <a:t>Full</a:t>
            </a:r>
            <a:r>
              <a:rPr lang="pt-BR" sz="2400" dirty="0" smtClean="0">
                <a:latin typeface="Arial" charset="0"/>
              </a:rPr>
              <a:t> </a:t>
            </a:r>
            <a:r>
              <a:rPr lang="pt-BR" sz="2400" dirty="0" err="1" smtClean="0">
                <a:latin typeface="Arial" charset="0"/>
              </a:rPr>
              <a:t>factorial</a:t>
            </a:r>
            <a:r>
              <a:rPr lang="pt-BR" sz="2400" dirty="0" smtClean="0">
                <a:latin typeface="Arial" charset="0"/>
              </a:rPr>
              <a:t>;</a:t>
            </a:r>
          </a:p>
          <a:p>
            <a:pPr marL="11113" lvl="2" indent="-22225" algn="just">
              <a:lnSpc>
                <a:spcPct val="150000"/>
              </a:lnSpc>
            </a:pPr>
            <a:r>
              <a:rPr lang="pt-BR" sz="2400" dirty="0" err="1" smtClean="0">
                <a:latin typeface="Arial" charset="0"/>
              </a:rPr>
              <a:t>Fractional</a:t>
            </a:r>
            <a:r>
              <a:rPr lang="pt-BR" sz="2400" dirty="0" smtClean="0">
                <a:latin typeface="Arial" charset="0"/>
              </a:rPr>
              <a:t> </a:t>
            </a:r>
            <a:r>
              <a:rPr lang="pt-BR" sz="2400" dirty="0" err="1" smtClean="0">
                <a:latin typeface="Arial" charset="0"/>
              </a:rPr>
              <a:t>factorial</a:t>
            </a:r>
            <a:r>
              <a:rPr lang="pt-BR" sz="2400" dirty="0" smtClean="0">
                <a:latin typeface="Arial" charset="0"/>
              </a:rPr>
              <a:t>;</a:t>
            </a:r>
          </a:p>
          <a:p>
            <a:pPr marL="11113" lvl="2" indent="-22225" algn="just">
              <a:lnSpc>
                <a:spcPct val="150000"/>
              </a:lnSpc>
            </a:pPr>
            <a:r>
              <a:rPr lang="pt-BR" sz="2400" dirty="0" smtClean="0">
                <a:latin typeface="Arial" charset="0"/>
              </a:rPr>
              <a:t>L – Designs;</a:t>
            </a:r>
          </a:p>
          <a:p>
            <a:pPr marL="11113" lvl="2" indent="-22225" algn="just">
              <a:lnSpc>
                <a:spcPct val="150000"/>
              </a:lnSpc>
            </a:pPr>
            <a:r>
              <a:rPr lang="pt-BR" sz="2400" dirty="0" err="1" smtClean="0">
                <a:latin typeface="Arial" charset="0"/>
              </a:rPr>
              <a:t>Plackett</a:t>
            </a:r>
            <a:r>
              <a:rPr lang="pt-BR" sz="2400" dirty="0" smtClean="0">
                <a:latin typeface="Arial" charset="0"/>
              </a:rPr>
              <a:t> </a:t>
            </a:r>
            <a:r>
              <a:rPr lang="pt-BR" sz="2400" dirty="0" err="1" smtClean="0">
                <a:latin typeface="Arial" charset="0"/>
              </a:rPr>
              <a:t>Burman</a:t>
            </a:r>
            <a:r>
              <a:rPr lang="pt-BR" sz="2400" dirty="0" smtClean="0">
                <a:latin typeface="Arial" charset="0"/>
              </a:rPr>
              <a:t>,</a:t>
            </a:r>
          </a:p>
          <a:p>
            <a:pPr marL="11113" lvl="2" indent="-22225" algn="just">
              <a:lnSpc>
                <a:spcPct val="150000"/>
              </a:lnSpc>
            </a:pPr>
            <a:r>
              <a:rPr lang="pt-BR" sz="2400" dirty="0" err="1" smtClean="0">
                <a:latin typeface="Arial" charset="0"/>
              </a:rPr>
              <a:t>Rechtschaffiner</a:t>
            </a:r>
            <a:r>
              <a:rPr lang="pt-BR" sz="2400" dirty="0" smtClean="0">
                <a:latin typeface="Arial" charset="0"/>
              </a:rPr>
              <a:t>;</a:t>
            </a:r>
          </a:p>
          <a:p>
            <a:pPr marL="11113" lvl="2" indent="-22225" algn="just">
              <a:lnSpc>
                <a:spcPct val="150000"/>
              </a:lnSpc>
            </a:pPr>
            <a:r>
              <a:rPr lang="pt-BR" sz="2400" dirty="0" err="1" smtClean="0">
                <a:latin typeface="Arial" charset="0"/>
              </a:rPr>
              <a:t>Onion</a:t>
            </a:r>
            <a:r>
              <a:rPr lang="pt-BR" sz="2400" dirty="0" smtClean="0">
                <a:latin typeface="Arial" charset="0"/>
              </a:rPr>
              <a:t>;</a:t>
            </a:r>
          </a:p>
          <a:p>
            <a:pPr marL="11113" lvl="2" indent="-22225" algn="just">
              <a:lnSpc>
                <a:spcPct val="150000"/>
              </a:lnSpc>
            </a:pPr>
            <a:r>
              <a:rPr lang="pt-BR" sz="2400" dirty="0" smtClean="0">
                <a:latin typeface="Arial" charset="0"/>
              </a:rPr>
              <a:t>D - </a:t>
            </a:r>
            <a:r>
              <a:rPr lang="pt-BR" sz="2400" dirty="0" err="1" smtClean="0">
                <a:latin typeface="Arial" charset="0"/>
              </a:rPr>
              <a:t>Optimal</a:t>
            </a:r>
            <a:endParaRPr lang="pt-BR" sz="2400" dirty="0" smtClean="0">
              <a:latin typeface="Arial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704528" y="1196808"/>
            <a:ext cx="3960000" cy="504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9pPr>
          </a:lstStyle>
          <a:p>
            <a:pPr algn="ctr"/>
            <a:r>
              <a:rPr lang="pt-BR" sz="2400" dirty="0" smtClean="0">
                <a:latin typeface="Arial" charset="0"/>
              </a:rPr>
              <a:t>Opções de planejamento: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Número de Slid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00E9-8781-4FB1-8588-3144CCC07442}" type="slidenum">
              <a:rPr lang="pt-BR" smtClean="0"/>
              <a:pPr/>
              <a:t>29</a:t>
            </a:fld>
            <a:endParaRPr lang="pt-BR" dirty="0"/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2613000" y="404720"/>
            <a:ext cx="4680000" cy="504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9pPr>
          </a:lstStyle>
          <a:p>
            <a:pPr algn="ctr"/>
            <a:r>
              <a:rPr lang="pt-BR" sz="2400" dirty="0" smtClean="0">
                <a:latin typeface="Arial" charset="0"/>
              </a:rPr>
              <a:t>MODDE – Versão 9 (UMETRICS)</a:t>
            </a: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813000" y="2061000"/>
            <a:ext cx="8280000" cy="27360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9pPr>
          </a:lstStyle>
          <a:p>
            <a:pPr marL="11113" lvl="2" indent="-22225" algn="just"/>
            <a:r>
              <a:rPr lang="pt-BR" sz="2400" dirty="0" smtClean="0">
                <a:latin typeface="Arial" charset="0"/>
              </a:rPr>
              <a:t>Objetivos:</a:t>
            </a:r>
          </a:p>
          <a:p>
            <a:pPr marL="11113" lvl="2" indent="-22225" algn="just"/>
            <a:endParaRPr lang="pt-BR" sz="2400" dirty="0" smtClean="0">
              <a:latin typeface="Arial" charset="0"/>
            </a:endParaRPr>
          </a:p>
          <a:p>
            <a:pPr marL="11113" lvl="2" indent="-22225" algn="just">
              <a:buFontTx/>
              <a:buChar char="-"/>
            </a:pPr>
            <a:r>
              <a:rPr lang="pt-BR" sz="2400" dirty="0" smtClean="0">
                <a:latin typeface="Arial" charset="0"/>
              </a:rPr>
              <a:t>Entendimento mais detalhado das influências das </a:t>
            </a:r>
            <a:r>
              <a:rPr lang="pt-BR" sz="2400" dirty="0" err="1" smtClean="0">
                <a:latin typeface="Arial" charset="0"/>
              </a:rPr>
              <a:t>va</a:t>
            </a:r>
            <a:r>
              <a:rPr lang="pt-BR" sz="2400" dirty="0" smtClean="0">
                <a:latin typeface="Arial" charset="0"/>
              </a:rPr>
              <a:t>-</a:t>
            </a:r>
          </a:p>
          <a:p>
            <a:pPr marL="11113" lvl="2" indent="-22225" algn="just"/>
            <a:r>
              <a:rPr lang="pt-BR" sz="2400" dirty="0" smtClean="0">
                <a:latin typeface="Arial" charset="0"/>
              </a:rPr>
              <a:t> </a:t>
            </a:r>
            <a:r>
              <a:rPr lang="pt-BR" sz="2400" dirty="0" err="1" smtClean="0">
                <a:latin typeface="Arial" charset="0"/>
              </a:rPr>
              <a:t>riáveis</a:t>
            </a:r>
            <a:r>
              <a:rPr lang="pt-BR" sz="2400" dirty="0" smtClean="0">
                <a:latin typeface="Arial" charset="0"/>
              </a:rPr>
              <a:t> na resposta; obter um mapeamento do sistema;</a:t>
            </a:r>
          </a:p>
          <a:p>
            <a:pPr marL="11113" lvl="2" indent="-22225" algn="just"/>
            <a:endParaRPr lang="pt-BR" sz="2400" dirty="0" smtClean="0">
              <a:latin typeface="Arial" charset="0"/>
            </a:endParaRPr>
          </a:p>
          <a:p>
            <a:pPr marL="11113" lvl="2" indent="-22225" algn="just">
              <a:buFontTx/>
              <a:buChar char="-"/>
            </a:pPr>
            <a:r>
              <a:rPr lang="pt-BR" sz="2400" dirty="0" smtClean="0">
                <a:latin typeface="Arial" charset="0"/>
              </a:rPr>
              <a:t>Fazer previsões, otimização ou encontrar uma região</a:t>
            </a:r>
          </a:p>
          <a:p>
            <a:pPr marL="11113" lvl="2" indent="-22225" algn="just"/>
            <a:r>
              <a:rPr lang="pt-BR" sz="2400" dirty="0" smtClean="0">
                <a:latin typeface="Arial" charset="0"/>
              </a:rPr>
              <a:t> de operacionalidade.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704528" y="1196808"/>
            <a:ext cx="6552000" cy="504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9pPr>
          </a:lstStyle>
          <a:p>
            <a:pPr algn="ctr"/>
            <a:r>
              <a:rPr lang="pt-BR" sz="2400" dirty="0" err="1" smtClean="0">
                <a:latin typeface="Arial" charset="0"/>
              </a:rPr>
              <a:t>Response</a:t>
            </a:r>
            <a:r>
              <a:rPr lang="pt-BR" sz="2400" dirty="0" smtClean="0">
                <a:latin typeface="Arial" charset="0"/>
              </a:rPr>
              <a:t> </a:t>
            </a:r>
            <a:r>
              <a:rPr lang="pt-BR" sz="2400" dirty="0" err="1" smtClean="0">
                <a:latin typeface="Arial" charset="0"/>
              </a:rPr>
              <a:t>surface</a:t>
            </a:r>
            <a:r>
              <a:rPr lang="pt-BR" sz="2400" dirty="0" smtClean="0">
                <a:latin typeface="Arial" charset="0"/>
              </a:rPr>
              <a:t> </a:t>
            </a:r>
            <a:r>
              <a:rPr lang="pt-BR" sz="2400" dirty="0" err="1" smtClean="0">
                <a:latin typeface="Arial" charset="0"/>
              </a:rPr>
              <a:t>modeling</a:t>
            </a:r>
            <a:r>
              <a:rPr lang="pt-BR" sz="2400" dirty="0" smtClean="0">
                <a:latin typeface="Arial" charset="0"/>
              </a:rPr>
              <a:t> (RSM) designs: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Número de Slid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00E9-8781-4FB1-8588-3144CCC07442}" type="slidenum">
              <a:rPr lang="pt-BR" smtClean="0"/>
              <a:pPr/>
              <a:t>3</a:t>
            </a:fld>
            <a:endParaRPr lang="pt-BR" dirty="0"/>
          </a:p>
        </p:txBody>
      </p:sp>
      <p:sp>
        <p:nvSpPr>
          <p:cNvPr id="14" name="Retângulo 13"/>
          <p:cNvSpPr/>
          <p:nvPr/>
        </p:nvSpPr>
        <p:spPr>
          <a:xfrm>
            <a:off x="1353000" y="116632"/>
            <a:ext cx="7200000" cy="648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600" b="1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Planejamento de Experimentos</a:t>
            </a:r>
            <a:endParaRPr lang="pt-BR" sz="3600" b="1" u="sng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2" name="Grupo 21"/>
          <p:cNvGrpSpPr/>
          <p:nvPr/>
        </p:nvGrpSpPr>
        <p:grpSpPr>
          <a:xfrm>
            <a:off x="488504" y="1376772"/>
            <a:ext cx="9144896" cy="4212388"/>
            <a:chOff x="992560" y="1412776"/>
            <a:chExt cx="9144896" cy="4212388"/>
          </a:xfrm>
        </p:grpSpPr>
        <p:sp>
          <p:nvSpPr>
            <p:cNvPr id="4" name="Rectangle 131"/>
            <p:cNvSpPr>
              <a:spLocks noChangeArrowheads="1"/>
            </p:cNvSpPr>
            <p:nvPr/>
          </p:nvSpPr>
          <p:spPr bwMode="auto">
            <a:xfrm>
              <a:off x="992560" y="1484856"/>
              <a:ext cx="5184000" cy="1296000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pt-BR" sz="2000" b="1" u="sng" dirty="0">
                  <a:latin typeface="Arial" pitchFamily="34" charset="0"/>
                  <a:cs typeface="Arial" pitchFamily="34" charset="0"/>
                </a:rPr>
                <a:t>ETAPA </a:t>
              </a:r>
              <a:r>
                <a:rPr lang="pt-BR" sz="2000" b="1" u="sng" dirty="0" smtClean="0">
                  <a:latin typeface="Arial" pitchFamily="34" charset="0"/>
                  <a:cs typeface="Arial" pitchFamily="34" charset="0"/>
                </a:rPr>
                <a:t>1</a:t>
              </a:r>
              <a:endParaRPr lang="pt-BR" sz="2000" b="1" dirty="0">
                <a:latin typeface="Arial" pitchFamily="34" charset="0"/>
                <a:cs typeface="Arial" pitchFamily="34" charset="0"/>
              </a:endParaRPr>
            </a:p>
            <a:p>
              <a:pPr algn="just"/>
              <a:r>
                <a:rPr lang="pt-BR" sz="2000" b="1" dirty="0">
                  <a:latin typeface="Arial" pitchFamily="34" charset="0"/>
                  <a:cs typeface="Arial" pitchFamily="34" charset="0"/>
                </a:rPr>
                <a:t>Precipitação </a:t>
              </a:r>
              <a:r>
                <a:rPr lang="pt-BR" sz="2000" b="1" dirty="0" smtClean="0">
                  <a:latin typeface="Arial" pitchFamily="34" charset="0"/>
                  <a:cs typeface="Arial" pitchFamily="34" charset="0"/>
                </a:rPr>
                <a:t>do Al(OH)</a:t>
              </a:r>
              <a:r>
                <a:rPr lang="pt-BR" sz="2000" b="1" baseline="-25000" dirty="0" smtClean="0">
                  <a:latin typeface="Arial" pitchFamily="34" charset="0"/>
                  <a:cs typeface="Arial" pitchFamily="34" charset="0"/>
                </a:rPr>
                <a:t>3</a:t>
              </a:r>
              <a:r>
                <a:rPr lang="pt-BR" sz="2000" b="1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pt-BR" sz="2000" b="1" dirty="0">
                  <a:latin typeface="Arial" pitchFamily="34" charset="0"/>
                  <a:cs typeface="Arial" pitchFamily="34" charset="0"/>
                </a:rPr>
                <a:t>com </a:t>
              </a:r>
              <a:r>
                <a:rPr lang="pt-BR" sz="2000" b="1" dirty="0" smtClean="0">
                  <a:latin typeface="Arial" pitchFamily="34" charset="0"/>
                  <a:cs typeface="Arial" pitchFamily="34" charset="0"/>
                </a:rPr>
                <a:t>solução </a:t>
              </a:r>
            </a:p>
            <a:p>
              <a:pPr algn="just"/>
              <a:r>
                <a:rPr lang="pt-BR" sz="2000" b="1" dirty="0" smtClean="0">
                  <a:latin typeface="Arial" pitchFamily="34" charset="0"/>
                  <a:cs typeface="Arial" pitchFamily="34" charset="0"/>
                </a:rPr>
                <a:t>aquosa de </a:t>
              </a:r>
              <a:r>
                <a:rPr lang="pt-BR" sz="2000" b="1" dirty="0" err="1" smtClean="0">
                  <a:latin typeface="Arial" pitchFamily="34" charset="0"/>
                  <a:cs typeface="Arial" pitchFamily="34" charset="0"/>
                </a:rPr>
                <a:t>NaOH</a:t>
              </a:r>
              <a:r>
                <a:rPr lang="pt-BR" sz="2000" b="1" dirty="0" smtClean="0">
                  <a:latin typeface="Arial" pitchFamily="34" charset="0"/>
                  <a:cs typeface="Arial" pitchFamily="34" charset="0"/>
                </a:rPr>
                <a:t> a partir de uma solução</a:t>
              </a:r>
            </a:p>
            <a:p>
              <a:pPr algn="just"/>
              <a:r>
                <a:rPr lang="pt-BR" sz="2000" b="1" dirty="0" smtClean="0">
                  <a:latin typeface="Arial" pitchFamily="34" charset="0"/>
                  <a:cs typeface="Arial" pitchFamily="34" charset="0"/>
                </a:rPr>
                <a:t>aquosa de AlCl</a:t>
              </a:r>
              <a:r>
                <a:rPr lang="pt-BR" sz="2000" b="1" baseline="-25000" dirty="0" smtClean="0">
                  <a:latin typeface="Arial" pitchFamily="34" charset="0"/>
                  <a:cs typeface="Arial" pitchFamily="34" charset="0"/>
                </a:rPr>
                <a:t>3</a:t>
              </a:r>
              <a:r>
                <a:rPr lang="pt-BR" sz="2000" b="1" dirty="0" smtClean="0">
                  <a:latin typeface="Arial" pitchFamily="34" charset="0"/>
                  <a:cs typeface="Arial" pitchFamily="34" charset="0"/>
                </a:rPr>
                <a:t>.</a:t>
              </a:r>
              <a:endParaRPr lang="pt-BR" sz="2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" name="AutoShape 132"/>
            <p:cNvSpPr>
              <a:spLocks noChangeArrowheads="1"/>
            </p:cNvSpPr>
            <p:nvPr/>
          </p:nvSpPr>
          <p:spPr bwMode="auto">
            <a:xfrm>
              <a:off x="3476864" y="2889000"/>
              <a:ext cx="252000" cy="540000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t-BR" sz="2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Rectangle 131"/>
            <p:cNvSpPr>
              <a:spLocks noChangeArrowheads="1"/>
            </p:cNvSpPr>
            <p:nvPr/>
          </p:nvSpPr>
          <p:spPr bwMode="auto">
            <a:xfrm>
              <a:off x="992560" y="3645080"/>
              <a:ext cx="5184000" cy="504000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pt-BR" sz="2000" b="1" dirty="0" smtClean="0">
                  <a:latin typeface="Arial" pitchFamily="34" charset="0"/>
                  <a:cs typeface="Arial" pitchFamily="34" charset="0"/>
                </a:rPr>
                <a:t>Outras etapas</a:t>
              </a:r>
              <a:endParaRPr lang="pt-BR" sz="2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Rectangle 131"/>
            <p:cNvSpPr>
              <a:spLocks noChangeArrowheads="1"/>
            </p:cNvSpPr>
            <p:nvPr/>
          </p:nvSpPr>
          <p:spPr bwMode="auto">
            <a:xfrm>
              <a:off x="992560" y="5013232"/>
              <a:ext cx="5184000" cy="504000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pt-BR" sz="2000" b="1" dirty="0" smtClean="0">
                  <a:latin typeface="Arial" pitchFamily="34" charset="0"/>
                  <a:cs typeface="Arial" pitchFamily="34" charset="0"/>
                </a:rPr>
                <a:t>Al(OH)</a:t>
              </a:r>
              <a:r>
                <a:rPr lang="pt-BR" sz="2000" b="1" baseline="-25000" dirty="0" smtClean="0">
                  <a:latin typeface="Arial" pitchFamily="34" charset="0"/>
                  <a:cs typeface="Arial" pitchFamily="34" charset="0"/>
                </a:rPr>
                <a:t>3</a:t>
              </a:r>
              <a:r>
                <a:rPr lang="pt-BR" sz="2000" b="1" dirty="0" smtClean="0">
                  <a:latin typeface="Arial" pitchFamily="34" charset="0"/>
                  <a:cs typeface="Arial" pitchFamily="34" charset="0"/>
                </a:rPr>
                <a:t> (Sólido)</a:t>
              </a:r>
              <a:endParaRPr lang="pt-BR" sz="2000" b="1" baseline="30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AutoShape 132"/>
            <p:cNvSpPr>
              <a:spLocks noChangeArrowheads="1"/>
            </p:cNvSpPr>
            <p:nvPr/>
          </p:nvSpPr>
          <p:spPr bwMode="auto">
            <a:xfrm>
              <a:off x="3476864" y="4329160"/>
              <a:ext cx="252000" cy="540000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t-BR" sz="2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Rectangle 131"/>
            <p:cNvSpPr>
              <a:spLocks noChangeArrowheads="1"/>
            </p:cNvSpPr>
            <p:nvPr/>
          </p:nvSpPr>
          <p:spPr bwMode="auto">
            <a:xfrm>
              <a:off x="7617456" y="4905164"/>
              <a:ext cx="2520000" cy="7200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pt-BR" sz="2000" b="1" dirty="0" smtClean="0">
                  <a:latin typeface="Arial" pitchFamily="34" charset="0"/>
                  <a:cs typeface="Arial" pitchFamily="34" charset="0"/>
                </a:rPr>
                <a:t>Resposta</a:t>
              </a:r>
            </a:p>
            <a:p>
              <a:pPr algn="ctr"/>
              <a:r>
                <a:rPr lang="pt-BR" sz="2000" b="1" dirty="0" smtClean="0">
                  <a:latin typeface="Arial" pitchFamily="34" charset="0"/>
                  <a:cs typeface="Arial" pitchFamily="34" charset="0"/>
                </a:rPr>
                <a:t>(% de Rendimento)</a:t>
              </a:r>
              <a:endParaRPr lang="pt-BR" sz="2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Rectangle 131"/>
            <p:cNvSpPr>
              <a:spLocks noChangeArrowheads="1"/>
            </p:cNvSpPr>
            <p:nvPr/>
          </p:nvSpPr>
          <p:spPr bwMode="auto">
            <a:xfrm>
              <a:off x="7689304" y="2276984"/>
              <a:ext cx="1440000" cy="10080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pt-BR" sz="2000" b="1" dirty="0" smtClean="0">
                  <a:latin typeface="Arial" pitchFamily="34" charset="0"/>
                  <a:cs typeface="Arial" pitchFamily="34" charset="0"/>
                </a:rPr>
                <a:t>Variáveis</a:t>
              </a:r>
            </a:p>
            <a:p>
              <a:pPr algn="ctr"/>
              <a:r>
                <a:rPr lang="pt-BR" sz="2000" b="1" dirty="0" smtClean="0">
                  <a:latin typeface="Arial" pitchFamily="34" charset="0"/>
                  <a:cs typeface="Arial" pitchFamily="34" charset="0"/>
                </a:rPr>
                <a:t>de</a:t>
              </a:r>
            </a:p>
            <a:p>
              <a:pPr algn="ctr"/>
              <a:r>
                <a:rPr lang="pt-BR" sz="2000" b="1" dirty="0" smtClean="0">
                  <a:latin typeface="Arial" pitchFamily="34" charset="0"/>
                  <a:cs typeface="Arial" pitchFamily="34" charset="0"/>
                </a:rPr>
                <a:t>entrada</a:t>
              </a:r>
              <a:endParaRPr lang="pt-BR" sz="2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Chave direita 17"/>
            <p:cNvSpPr/>
            <p:nvPr/>
          </p:nvSpPr>
          <p:spPr>
            <a:xfrm>
              <a:off x="6249144" y="1412776"/>
              <a:ext cx="432048" cy="2808000"/>
            </a:xfrm>
            <a:prstGeom prst="rightBrac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cxnSp>
          <p:nvCxnSpPr>
            <p:cNvPr id="20" name="Conector de seta reta 19"/>
            <p:cNvCxnSpPr/>
            <p:nvPr/>
          </p:nvCxnSpPr>
          <p:spPr>
            <a:xfrm>
              <a:off x="6969224" y="2780928"/>
              <a:ext cx="576064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ector de seta reta 20"/>
            <p:cNvCxnSpPr/>
            <p:nvPr/>
          </p:nvCxnSpPr>
          <p:spPr>
            <a:xfrm>
              <a:off x="6321152" y="5229200"/>
              <a:ext cx="1296000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Número de Slid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00E9-8781-4FB1-8588-3144CCC07442}" type="slidenum">
              <a:rPr lang="pt-BR" smtClean="0"/>
              <a:pPr/>
              <a:t>30</a:t>
            </a:fld>
            <a:endParaRPr lang="pt-BR" dirty="0"/>
          </a:p>
        </p:txBody>
      </p:sp>
      <p:pic>
        <p:nvPicPr>
          <p:cNvPr id="8194" name="Picture 2" descr="G:\Artigos\Janela.GIF"/>
          <p:cNvPicPr>
            <a:picLocks noChangeAspect="1" noChangeArrowheads="1"/>
          </p:cNvPicPr>
          <p:nvPr/>
        </p:nvPicPr>
        <p:blipFill>
          <a:blip r:embed="rId2" cstate="print"/>
          <a:srcRect b="32151"/>
          <a:stretch>
            <a:fillRect/>
          </a:stretch>
        </p:blipFill>
        <p:spPr bwMode="auto">
          <a:xfrm>
            <a:off x="272480" y="1296144"/>
            <a:ext cx="9382917" cy="4653136"/>
          </a:xfrm>
          <a:prstGeom prst="rect">
            <a:avLst/>
          </a:prstGeom>
          <a:noFill/>
        </p:spPr>
      </p:pic>
      <p:pic>
        <p:nvPicPr>
          <p:cNvPr id="8195" name="Picture 3" descr="G:\Artigos\Janela2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13240" y="585336"/>
            <a:ext cx="2373280" cy="5868000"/>
          </a:xfrm>
          <a:prstGeom prst="rect">
            <a:avLst/>
          </a:prstGeom>
          <a:noFill/>
        </p:spPr>
      </p:pic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2216696" y="404720"/>
            <a:ext cx="4680000" cy="504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9pPr>
          </a:lstStyle>
          <a:p>
            <a:pPr algn="ctr"/>
            <a:r>
              <a:rPr lang="pt-BR" sz="2400" dirty="0" smtClean="0">
                <a:latin typeface="Arial" charset="0"/>
              </a:rPr>
              <a:t>MODDE – Versão 9 (UMETRICS)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Número de Slid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00E9-8781-4FB1-8588-3144CCC07442}" type="slidenum">
              <a:rPr lang="pt-BR" smtClean="0"/>
              <a:pPr/>
              <a:t>31</a:t>
            </a:fld>
            <a:endParaRPr lang="pt-BR" dirty="0"/>
          </a:p>
        </p:txBody>
      </p:sp>
      <p:pic>
        <p:nvPicPr>
          <p:cNvPr id="6146" name="Picture 2" descr="G:\Artigos\Fator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3000" y="1470162"/>
            <a:ext cx="9360000" cy="1814822"/>
          </a:xfrm>
          <a:prstGeom prst="rect">
            <a:avLst/>
          </a:prstGeom>
          <a:noFill/>
        </p:spPr>
      </p:pic>
      <p:pic>
        <p:nvPicPr>
          <p:cNvPr id="6147" name="Picture 3" descr="G:\Artigos\Resposta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2480" y="3900071"/>
            <a:ext cx="9360000" cy="1257121"/>
          </a:xfrm>
          <a:prstGeom prst="rect">
            <a:avLst/>
          </a:prstGeom>
          <a:noFill/>
        </p:spPr>
      </p:pic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2613000" y="404720"/>
            <a:ext cx="4680000" cy="504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9pPr>
          </a:lstStyle>
          <a:p>
            <a:pPr algn="ctr"/>
            <a:r>
              <a:rPr lang="pt-BR" sz="2400" dirty="0" smtClean="0">
                <a:latin typeface="Arial" charset="0"/>
              </a:rPr>
              <a:t>MODDE – Versão 9 (UMETRICS)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Número de Slid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00E9-8781-4FB1-8588-3144CCC07442}" type="slidenum">
              <a:rPr lang="pt-BR" smtClean="0"/>
              <a:pPr/>
              <a:t>32</a:t>
            </a:fld>
            <a:endParaRPr lang="pt-BR" dirty="0"/>
          </a:p>
        </p:txBody>
      </p:sp>
      <p:pic>
        <p:nvPicPr>
          <p:cNvPr id="7170" name="Picture 2" descr="G:\Artigos\Worksheet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8783" y="1125320"/>
            <a:ext cx="8768435" cy="5184000"/>
          </a:xfrm>
          <a:prstGeom prst="rect">
            <a:avLst/>
          </a:prstGeom>
          <a:noFill/>
        </p:spPr>
      </p:pic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2613000" y="404720"/>
            <a:ext cx="4680000" cy="504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9pPr>
          </a:lstStyle>
          <a:p>
            <a:pPr algn="ctr"/>
            <a:r>
              <a:rPr lang="pt-BR" sz="2400" dirty="0" smtClean="0">
                <a:latin typeface="Arial" charset="0"/>
              </a:rPr>
              <a:t>MODDE – Versão 9 (UMETRICS)</a:t>
            </a: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1784648" y="1124792"/>
            <a:ext cx="3528000" cy="432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9pPr>
          </a:lstStyle>
          <a:p>
            <a:pPr algn="ctr"/>
            <a:r>
              <a:rPr lang="pt-BR" sz="2400" dirty="0" smtClean="0">
                <a:latin typeface="Arial" charset="0"/>
              </a:rPr>
              <a:t>Matriz de planejamento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Número de Slid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00E9-8781-4FB1-8588-3144CCC07442}" type="slidenum">
              <a:rPr lang="pt-BR" smtClean="0"/>
              <a:pPr/>
              <a:t>33</a:t>
            </a:fld>
            <a:endParaRPr lang="pt-BR" dirty="0"/>
          </a:p>
        </p:txBody>
      </p:sp>
      <p:pic>
        <p:nvPicPr>
          <p:cNvPr id="5122" name="Picture 2" descr="G:\Artigos\Coeficient Plot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275" y="1053328"/>
            <a:ext cx="9135451" cy="53280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</p:pic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2613000" y="404720"/>
            <a:ext cx="4680000" cy="504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9pPr>
          </a:lstStyle>
          <a:p>
            <a:pPr algn="ctr"/>
            <a:r>
              <a:rPr lang="pt-BR" sz="2400" dirty="0" smtClean="0">
                <a:latin typeface="Arial" charset="0"/>
              </a:rPr>
              <a:t>MODDE – Versão 9 (UMETRICS)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Número de Slid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00E9-8781-4FB1-8588-3144CCC07442}" type="slidenum">
              <a:rPr lang="pt-BR" smtClean="0"/>
              <a:pPr/>
              <a:t>34</a:t>
            </a:fld>
            <a:endParaRPr lang="pt-BR" dirty="0"/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2613000" y="404720"/>
            <a:ext cx="4680000" cy="504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9pPr>
          </a:lstStyle>
          <a:p>
            <a:pPr algn="ctr"/>
            <a:r>
              <a:rPr lang="pt-BR" sz="2400" dirty="0" smtClean="0">
                <a:latin typeface="Arial" charset="0"/>
              </a:rPr>
              <a:t>MODDE – Versão 9 (UMETRICS)</a:t>
            </a:r>
          </a:p>
        </p:txBody>
      </p:sp>
      <p:pic>
        <p:nvPicPr>
          <p:cNvPr id="5122" name="Picture 2" descr="G:\Artigos\Coeficient Plot.GIF"/>
          <p:cNvPicPr>
            <a:picLocks noChangeAspect="1" noChangeArrowheads="1"/>
          </p:cNvPicPr>
          <p:nvPr/>
        </p:nvPicPr>
        <p:blipFill>
          <a:blip r:embed="rId2" cstate="print"/>
          <a:srcRect l="3495" t="24316" r="61823" b="25426"/>
          <a:stretch>
            <a:fillRect/>
          </a:stretch>
        </p:blipFill>
        <p:spPr bwMode="auto">
          <a:xfrm>
            <a:off x="2936992" y="1233304"/>
            <a:ext cx="5835568" cy="49320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</p:pic>
      <p:grpSp>
        <p:nvGrpSpPr>
          <p:cNvPr id="15" name="Grupo 14"/>
          <p:cNvGrpSpPr/>
          <p:nvPr/>
        </p:nvGrpSpPr>
        <p:grpSpPr>
          <a:xfrm>
            <a:off x="4737192" y="3033504"/>
            <a:ext cx="3564000" cy="1296096"/>
            <a:chOff x="3872988" y="3033504"/>
            <a:chExt cx="3564000" cy="1296096"/>
          </a:xfrm>
        </p:grpSpPr>
        <p:sp>
          <p:nvSpPr>
            <p:cNvPr id="5" name="Retângulo 4"/>
            <p:cNvSpPr/>
            <p:nvPr/>
          </p:nvSpPr>
          <p:spPr>
            <a:xfrm>
              <a:off x="3872988" y="3897600"/>
              <a:ext cx="3564000" cy="432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20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&gt; Massa TiO</a:t>
              </a:r>
              <a:r>
                <a:rPr lang="pt-BR" sz="2000" b="1" baseline="-250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2</a:t>
              </a:r>
              <a:r>
                <a:rPr lang="pt-BR" sz="20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 = </a:t>
              </a:r>
              <a:r>
                <a:rPr lang="pt-BR" sz="2000" b="1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&lt; Remoção</a:t>
              </a:r>
              <a:endParaRPr lang="pt-BR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7" name="Conector de seta reta 6"/>
            <p:cNvCxnSpPr/>
            <p:nvPr/>
          </p:nvCxnSpPr>
          <p:spPr>
            <a:xfrm flipH="1" flipV="1">
              <a:off x="4161020" y="3033504"/>
              <a:ext cx="1008112" cy="720080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upo 15"/>
          <p:cNvGrpSpPr/>
          <p:nvPr/>
        </p:nvGrpSpPr>
        <p:grpSpPr>
          <a:xfrm>
            <a:off x="6681408" y="1665352"/>
            <a:ext cx="2879840" cy="504056"/>
            <a:chOff x="5817204" y="1665352"/>
            <a:chExt cx="2879840" cy="504056"/>
          </a:xfrm>
        </p:grpSpPr>
        <p:sp>
          <p:nvSpPr>
            <p:cNvPr id="8" name="Retângulo 7"/>
            <p:cNvSpPr/>
            <p:nvPr/>
          </p:nvSpPr>
          <p:spPr>
            <a:xfrm>
              <a:off x="6321044" y="1665352"/>
              <a:ext cx="2376000" cy="432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20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&gt; pH= </a:t>
              </a:r>
              <a:r>
                <a:rPr lang="pt-BR" sz="2000" b="1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&gt; Remoção</a:t>
              </a:r>
              <a:endParaRPr lang="pt-BR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9" name="Conector de seta reta 8"/>
            <p:cNvCxnSpPr/>
            <p:nvPr/>
          </p:nvCxnSpPr>
          <p:spPr>
            <a:xfrm flipV="1">
              <a:off x="5817204" y="1916832"/>
              <a:ext cx="503840" cy="252576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Retângulo 11"/>
          <p:cNvSpPr/>
          <p:nvPr/>
        </p:nvSpPr>
        <p:spPr>
          <a:xfrm>
            <a:off x="2216912" y="1809368"/>
            <a:ext cx="1296000" cy="432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(Efeito +)</a:t>
            </a:r>
            <a:endParaRPr lang="pt-BR" sz="2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etângulo 12"/>
          <p:cNvSpPr/>
          <p:nvPr/>
        </p:nvSpPr>
        <p:spPr>
          <a:xfrm>
            <a:off x="2216912" y="3897600"/>
            <a:ext cx="1296000" cy="432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(Efeito -)</a:t>
            </a:r>
            <a:endParaRPr lang="pt-BR" sz="2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Chave esquerda 16"/>
          <p:cNvSpPr/>
          <p:nvPr/>
        </p:nvSpPr>
        <p:spPr>
          <a:xfrm>
            <a:off x="1784696" y="1917088"/>
            <a:ext cx="432000" cy="2304000"/>
          </a:xfrm>
          <a:prstGeom prst="lef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8" name="Retângulo 17"/>
          <p:cNvSpPr/>
          <p:nvPr/>
        </p:nvSpPr>
        <p:spPr>
          <a:xfrm>
            <a:off x="416656" y="2672992"/>
            <a:ext cx="1440000" cy="684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Remoção</a:t>
            </a:r>
          </a:p>
          <a:p>
            <a:pPr algn="ctr"/>
            <a:r>
              <a:rPr lang="pt-BR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de Cu</a:t>
            </a:r>
            <a:r>
              <a:rPr lang="pt-BR" sz="2000" b="1" baseline="30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+2</a:t>
            </a:r>
            <a:endParaRPr lang="pt-BR" sz="2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Número de Slid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00E9-8781-4FB1-8588-3144CCC07442}" type="slidenum">
              <a:rPr lang="pt-BR" smtClean="0"/>
              <a:pPr/>
              <a:t>35</a:t>
            </a:fld>
            <a:endParaRPr lang="pt-BR" dirty="0"/>
          </a:p>
        </p:txBody>
      </p:sp>
      <p:pic>
        <p:nvPicPr>
          <p:cNvPr id="1026" name="Picture 2" descr="G:\Artigos\4D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109119"/>
            <a:ext cx="9144000" cy="5344217"/>
          </a:xfrm>
          <a:prstGeom prst="rect">
            <a:avLst/>
          </a:prstGeom>
          <a:noFill/>
        </p:spPr>
      </p:pic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2613000" y="404720"/>
            <a:ext cx="4680000" cy="504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9pPr>
          </a:lstStyle>
          <a:p>
            <a:pPr algn="ctr"/>
            <a:r>
              <a:rPr lang="pt-BR" sz="2400" dirty="0" smtClean="0">
                <a:latin typeface="Arial" charset="0"/>
              </a:rPr>
              <a:t>MODDE – Versão 9 (UMETRICS)</a:t>
            </a: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2648744" y="1052736"/>
            <a:ext cx="3240000" cy="504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9pPr>
          </a:lstStyle>
          <a:p>
            <a:pPr algn="ctr"/>
            <a:r>
              <a:rPr lang="pt-BR" sz="2400" dirty="0" err="1" smtClean="0">
                <a:latin typeface="Arial" charset="0"/>
              </a:rPr>
              <a:t>Prediction</a:t>
            </a:r>
            <a:r>
              <a:rPr lang="pt-BR" sz="2400" dirty="0" smtClean="0">
                <a:latin typeface="Arial" charset="0"/>
              </a:rPr>
              <a:t> (Previsão)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Número de Slid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00E9-8781-4FB1-8588-3144CCC07442}" type="slidenum">
              <a:rPr lang="pt-BR" smtClean="0"/>
              <a:pPr/>
              <a:t>36</a:t>
            </a:fld>
            <a:endParaRPr lang="pt-BR" dirty="0"/>
          </a:p>
        </p:txBody>
      </p:sp>
      <p:pic>
        <p:nvPicPr>
          <p:cNvPr id="2050" name="Picture 2" descr="G:\Artigos\4D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126576"/>
            <a:ext cx="9144000" cy="5254752"/>
          </a:xfrm>
          <a:prstGeom prst="rect">
            <a:avLst/>
          </a:prstGeom>
          <a:noFill/>
        </p:spPr>
      </p:pic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2648744" y="1052736"/>
            <a:ext cx="3240000" cy="504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9pPr>
          </a:lstStyle>
          <a:p>
            <a:pPr algn="ctr"/>
            <a:r>
              <a:rPr lang="pt-BR" sz="2400" dirty="0" err="1" smtClean="0">
                <a:latin typeface="Arial" charset="0"/>
              </a:rPr>
              <a:t>Prediction</a:t>
            </a:r>
            <a:r>
              <a:rPr lang="pt-BR" sz="2400" dirty="0" smtClean="0">
                <a:latin typeface="Arial" charset="0"/>
              </a:rPr>
              <a:t> (Previsão)</a:t>
            </a: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2613000" y="404720"/>
            <a:ext cx="4680000" cy="504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9pPr>
          </a:lstStyle>
          <a:p>
            <a:pPr algn="ctr"/>
            <a:r>
              <a:rPr lang="pt-BR" sz="2400" dirty="0" smtClean="0">
                <a:latin typeface="Arial" charset="0"/>
              </a:rPr>
              <a:t>MODDE – Versão 9 (UMETRICS)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Número de Slid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00E9-8781-4FB1-8588-3144CCC07442}" type="slidenum">
              <a:rPr lang="pt-BR" smtClean="0"/>
              <a:pPr/>
              <a:t>37</a:t>
            </a:fld>
            <a:endParaRPr lang="pt-BR" dirty="0"/>
          </a:p>
        </p:txBody>
      </p:sp>
      <p:pic>
        <p:nvPicPr>
          <p:cNvPr id="3074" name="Picture 2" descr="G:\Artigos\4D3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124744"/>
            <a:ext cx="9144000" cy="5312597"/>
          </a:xfrm>
          <a:prstGeom prst="rect">
            <a:avLst/>
          </a:prstGeom>
          <a:noFill/>
        </p:spPr>
      </p:pic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2648744" y="1052736"/>
            <a:ext cx="3240000" cy="504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9pPr>
          </a:lstStyle>
          <a:p>
            <a:pPr algn="ctr"/>
            <a:r>
              <a:rPr lang="pt-BR" sz="2400" dirty="0" err="1" smtClean="0">
                <a:latin typeface="Arial" charset="0"/>
              </a:rPr>
              <a:t>Prediction</a:t>
            </a:r>
            <a:r>
              <a:rPr lang="pt-BR" sz="2400" dirty="0" smtClean="0">
                <a:latin typeface="Arial" charset="0"/>
              </a:rPr>
              <a:t> (Previsão)</a:t>
            </a: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2613000" y="404720"/>
            <a:ext cx="4680000" cy="504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9pPr>
          </a:lstStyle>
          <a:p>
            <a:pPr algn="ctr"/>
            <a:r>
              <a:rPr lang="pt-BR" sz="2400" dirty="0" smtClean="0">
                <a:latin typeface="Arial" charset="0"/>
              </a:rPr>
              <a:t>MODDE – Versão 9 (UMETRICS)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Número de Slid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00E9-8781-4FB1-8588-3144CCC07442}" type="slidenum">
              <a:rPr lang="pt-BR" smtClean="0"/>
              <a:pPr/>
              <a:t>38</a:t>
            </a:fld>
            <a:endParaRPr lang="pt-BR" dirty="0"/>
          </a:p>
        </p:txBody>
      </p:sp>
      <p:pic>
        <p:nvPicPr>
          <p:cNvPr id="10243" name="Picture 3" descr="G:\Artigos\RSM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2560" y="404664"/>
            <a:ext cx="7897002" cy="6300000"/>
          </a:xfrm>
          <a:prstGeom prst="rect">
            <a:avLst/>
          </a:prstGeom>
          <a:noFill/>
        </p:spPr>
      </p:pic>
      <p:sp>
        <p:nvSpPr>
          <p:cNvPr id="5" name="Retângulo 4"/>
          <p:cNvSpPr/>
          <p:nvPr/>
        </p:nvSpPr>
        <p:spPr>
          <a:xfrm rot="2111605">
            <a:off x="3224808" y="5445224"/>
            <a:ext cx="720000" cy="432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pH</a:t>
            </a:r>
            <a:endParaRPr lang="pt-BR" sz="2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tângulo 5"/>
          <p:cNvSpPr/>
          <p:nvPr/>
        </p:nvSpPr>
        <p:spPr>
          <a:xfrm rot="19677502">
            <a:off x="5915953" y="5501883"/>
            <a:ext cx="1152000" cy="432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TiO</a:t>
            </a:r>
            <a:r>
              <a:rPr lang="pt-BR" sz="2000" b="1" baseline="-25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pt-BR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(g)</a:t>
            </a:r>
            <a:endParaRPr lang="pt-BR" sz="2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tângulo 6"/>
          <p:cNvSpPr/>
          <p:nvPr/>
        </p:nvSpPr>
        <p:spPr>
          <a:xfrm rot="15807195">
            <a:off x="1135477" y="3378769"/>
            <a:ext cx="2520000" cy="432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Cu(II) removida (%)</a:t>
            </a:r>
            <a:endParaRPr lang="pt-BR" sz="2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3441352" y="404720"/>
            <a:ext cx="4680000" cy="504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9pPr>
          </a:lstStyle>
          <a:p>
            <a:pPr algn="ctr"/>
            <a:r>
              <a:rPr lang="pt-BR" sz="2400" dirty="0" smtClean="0">
                <a:latin typeface="Arial" charset="0"/>
              </a:rPr>
              <a:t>MODDE – Versão 9 (UMETRICS)</a:t>
            </a:r>
          </a:p>
        </p:txBody>
      </p:sp>
      <p:sp>
        <p:nvSpPr>
          <p:cNvPr id="9" name="Retângulo 8"/>
          <p:cNvSpPr/>
          <p:nvPr/>
        </p:nvSpPr>
        <p:spPr>
          <a:xfrm>
            <a:off x="7329264" y="3645120"/>
            <a:ext cx="2232000" cy="140400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pt-BR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Condições ótimas:</a:t>
            </a:r>
          </a:p>
          <a:p>
            <a:pPr algn="just"/>
            <a:r>
              <a:rPr lang="pt-BR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pH = 3,4</a:t>
            </a:r>
          </a:p>
          <a:p>
            <a:pPr algn="just"/>
            <a:r>
              <a:rPr lang="pt-BR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Massa TiO</a:t>
            </a:r>
            <a:r>
              <a:rPr lang="pt-BR" b="1" baseline="-25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 </a:t>
            </a:r>
            <a:r>
              <a:rPr lang="pt-BR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= 0,5 g</a:t>
            </a:r>
          </a:p>
          <a:p>
            <a:pPr algn="just"/>
            <a:r>
              <a:rPr lang="pt-BR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Tempo = </a:t>
            </a:r>
            <a:r>
              <a:rPr lang="pt-BR" b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67,5 min.</a:t>
            </a:r>
            <a:endParaRPr lang="pt-BR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pt-BR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Rend</a:t>
            </a:r>
            <a:r>
              <a:rPr lang="pt-BR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 = 77,5 %</a:t>
            </a:r>
          </a:p>
        </p:txBody>
      </p:sp>
      <p:cxnSp>
        <p:nvCxnSpPr>
          <p:cNvPr id="11" name="Conector de seta reta 10"/>
          <p:cNvCxnSpPr>
            <a:stCxn id="9" idx="1"/>
          </p:cNvCxnSpPr>
          <p:nvPr/>
        </p:nvCxnSpPr>
        <p:spPr>
          <a:xfrm flipH="1" flipV="1">
            <a:off x="5817096" y="2132856"/>
            <a:ext cx="1512168" cy="2214264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Número de Slid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00E9-8781-4FB1-8588-3144CCC07442}" type="slidenum">
              <a:rPr lang="pt-BR" smtClean="0"/>
              <a:pPr/>
              <a:t>39</a:t>
            </a:fld>
            <a:endParaRPr lang="pt-BR" dirty="0"/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1425000" y="476672"/>
            <a:ext cx="7056000" cy="504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9pPr>
          </a:lstStyle>
          <a:p>
            <a:pPr algn="ctr"/>
            <a:r>
              <a:rPr lang="pt-BR" sz="2800" dirty="0" smtClean="0">
                <a:latin typeface="Arial" charset="0"/>
              </a:rPr>
              <a:t>Guias para os Planejamentos Fatoriais</a:t>
            </a: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633000" y="1376736"/>
            <a:ext cx="8712000" cy="11880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9pPr>
          </a:lstStyle>
          <a:p>
            <a:pPr algn="just"/>
            <a:r>
              <a:rPr lang="pt-BR" sz="2400" dirty="0" smtClean="0">
                <a:latin typeface="Arial" charset="0"/>
              </a:rPr>
              <a:t>1-Reconhecimento do problema, a sua importância, clareza</a:t>
            </a:r>
          </a:p>
          <a:p>
            <a:pPr algn="just"/>
            <a:r>
              <a:rPr lang="pt-BR" sz="2400" dirty="0" smtClean="0">
                <a:latin typeface="Arial" charset="0"/>
              </a:rPr>
              <a:t>   dos objetivos, e buscar o máximo de informações e </a:t>
            </a:r>
            <a:r>
              <a:rPr lang="pt-BR" sz="2400" dirty="0" err="1" smtClean="0">
                <a:latin typeface="Arial" charset="0"/>
              </a:rPr>
              <a:t>opi</a:t>
            </a:r>
            <a:r>
              <a:rPr lang="pt-BR" sz="2400" dirty="0" smtClean="0">
                <a:latin typeface="Arial" charset="0"/>
              </a:rPr>
              <a:t>-</a:t>
            </a:r>
          </a:p>
          <a:p>
            <a:pPr algn="just"/>
            <a:r>
              <a:rPr lang="pt-BR" sz="2400" dirty="0" smtClean="0">
                <a:latin typeface="Arial" charset="0"/>
              </a:rPr>
              <a:t>   </a:t>
            </a:r>
            <a:r>
              <a:rPr lang="pt-BR" sz="2400" dirty="0" err="1" smtClean="0">
                <a:latin typeface="Arial" charset="0"/>
              </a:rPr>
              <a:t>niões</a:t>
            </a:r>
            <a:r>
              <a:rPr lang="pt-BR" sz="2400" dirty="0" smtClean="0">
                <a:latin typeface="Arial" charset="0"/>
              </a:rPr>
              <a:t> possíveis;</a:t>
            </a: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633000" y="3032920"/>
            <a:ext cx="8712000" cy="15840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9pPr>
          </a:lstStyle>
          <a:p>
            <a:pPr algn="just"/>
            <a:r>
              <a:rPr lang="pt-BR" sz="2400" dirty="0" smtClean="0">
                <a:latin typeface="Arial" charset="0"/>
              </a:rPr>
              <a:t>2-Escolha dos fatores e níveis: depende de conhecimentos</a:t>
            </a:r>
          </a:p>
          <a:p>
            <a:pPr algn="just"/>
            <a:r>
              <a:rPr lang="pt-BR" sz="2400" dirty="0" smtClean="0">
                <a:latin typeface="Arial" charset="0"/>
              </a:rPr>
              <a:t>   práticos e teóricos dos envolvidos. Quando o processo</a:t>
            </a:r>
          </a:p>
          <a:p>
            <a:pPr algn="just"/>
            <a:r>
              <a:rPr lang="pt-BR" sz="2400" dirty="0" smtClean="0">
                <a:latin typeface="Arial" charset="0"/>
              </a:rPr>
              <a:t>   ainda não está devidamente amadurecido é melhor </a:t>
            </a:r>
            <a:r>
              <a:rPr lang="pt-BR" sz="2400" dirty="0" err="1" smtClean="0">
                <a:latin typeface="Arial" charset="0"/>
              </a:rPr>
              <a:t>esco</a:t>
            </a:r>
            <a:r>
              <a:rPr lang="pt-BR" sz="2400" dirty="0" smtClean="0">
                <a:latin typeface="Arial" charset="0"/>
              </a:rPr>
              <a:t>-</a:t>
            </a:r>
          </a:p>
          <a:p>
            <a:pPr algn="just"/>
            <a:r>
              <a:rPr lang="pt-BR" sz="2400" dirty="0" smtClean="0">
                <a:latin typeface="Arial" charset="0"/>
              </a:rPr>
              <a:t>   </a:t>
            </a:r>
            <a:r>
              <a:rPr lang="pt-BR" sz="2400" dirty="0" err="1" smtClean="0">
                <a:latin typeface="Arial" charset="0"/>
              </a:rPr>
              <a:t>lher</a:t>
            </a:r>
            <a:r>
              <a:rPr lang="pt-BR" sz="2400" dirty="0" smtClean="0">
                <a:latin typeface="Arial" charset="0"/>
              </a:rPr>
              <a:t> poucas variáveis e não ir além de dois níveis;</a:t>
            </a: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632520" y="5085280"/>
            <a:ext cx="8712000" cy="8640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9pPr>
          </a:lstStyle>
          <a:p>
            <a:pPr algn="just"/>
            <a:r>
              <a:rPr lang="pt-BR" sz="2400" dirty="0" smtClean="0">
                <a:latin typeface="Arial" charset="0"/>
              </a:rPr>
              <a:t>3-Selecionar da resposta que irá fornecer informações</a:t>
            </a:r>
          </a:p>
          <a:p>
            <a:pPr marL="269875" algn="just"/>
            <a:r>
              <a:rPr lang="pt-BR" sz="2400" dirty="0" smtClean="0">
                <a:latin typeface="Arial" charset="0"/>
              </a:rPr>
              <a:t>úteis para o processo;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Número de Slid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00E9-8781-4FB1-8588-3144CCC07442}" type="slidenum">
              <a:rPr lang="pt-BR" smtClean="0"/>
              <a:pPr/>
              <a:t>4</a:t>
            </a:fld>
            <a:endParaRPr lang="pt-BR" dirty="0"/>
          </a:p>
        </p:txBody>
      </p:sp>
      <p:sp>
        <p:nvSpPr>
          <p:cNvPr id="14" name="Retângulo 13"/>
          <p:cNvSpPr/>
          <p:nvPr/>
        </p:nvSpPr>
        <p:spPr>
          <a:xfrm>
            <a:off x="1353000" y="116632"/>
            <a:ext cx="7200000" cy="648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600" b="1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Planejamento de Experimentos</a:t>
            </a:r>
            <a:endParaRPr lang="pt-BR" sz="3600" b="1" u="sng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131"/>
          <p:cNvSpPr>
            <a:spLocks noChangeArrowheads="1"/>
          </p:cNvSpPr>
          <p:nvPr/>
        </p:nvSpPr>
        <p:spPr bwMode="auto">
          <a:xfrm>
            <a:off x="488504" y="2493040"/>
            <a:ext cx="5184000" cy="12960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pt-BR" sz="2000" b="1" u="sng" dirty="0">
                <a:latin typeface="Arial" pitchFamily="34" charset="0"/>
                <a:cs typeface="Arial" pitchFamily="34" charset="0"/>
              </a:rPr>
              <a:t>ETAPA </a:t>
            </a:r>
            <a:r>
              <a:rPr lang="pt-BR" sz="2000" b="1" u="sng" dirty="0" smtClean="0">
                <a:latin typeface="Arial" pitchFamily="34" charset="0"/>
                <a:cs typeface="Arial" pitchFamily="34" charset="0"/>
              </a:rPr>
              <a:t>1</a:t>
            </a:r>
            <a:endParaRPr lang="pt-BR" sz="2000" b="1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pt-BR" sz="2000" b="1" dirty="0">
                <a:latin typeface="Arial" pitchFamily="34" charset="0"/>
                <a:cs typeface="Arial" pitchFamily="34" charset="0"/>
              </a:rPr>
              <a:t>Precipitação </a:t>
            </a:r>
            <a:r>
              <a:rPr lang="pt-BR" sz="2000" b="1" dirty="0" smtClean="0">
                <a:latin typeface="Arial" pitchFamily="34" charset="0"/>
                <a:cs typeface="Arial" pitchFamily="34" charset="0"/>
              </a:rPr>
              <a:t>do Al(OH)</a:t>
            </a:r>
            <a:r>
              <a:rPr lang="pt-BR" sz="2000" b="1" baseline="-25000" dirty="0" smtClean="0">
                <a:latin typeface="Arial" pitchFamily="34" charset="0"/>
                <a:cs typeface="Arial" pitchFamily="34" charset="0"/>
              </a:rPr>
              <a:t>3</a:t>
            </a:r>
            <a:r>
              <a:rPr lang="pt-BR" sz="2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pt-BR" sz="2000" b="1" dirty="0">
                <a:latin typeface="Arial" pitchFamily="34" charset="0"/>
                <a:cs typeface="Arial" pitchFamily="34" charset="0"/>
              </a:rPr>
              <a:t>com </a:t>
            </a:r>
            <a:r>
              <a:rPr lang="pt-BR" sz="2000" b="1" dirty="0" smtClean="0">
                <a:latin typeface="Arial" pitchFamily="34" charset="0"/>
                <a:cs typeface="Arial" pitchFamily="34" charset="0"/>
              </a:rPr>
              <a:t>solução </a:t>
            </a:r>
          </a:p>
          <a:p>
            <a:pPr algn="just"/>
            <a:r>
              <a:rPr lang="pt-BR" sz="2000" b="1" dirty="0" smtClean="0">
                <a:latin typeface="Arial" pitchFamily="34" charset="0"/>
                <a:cs typeface="Arial" pitchFamily="34" charset="0"/>
              </a:rPr>
              <a:t>aquosa de </a:t>
            </a:r>
            <a:r>
              <a:rPr lang="pt-BR" sz="2000" b="1" dirty="0" err="1" smtClean="0">
                <a:latin typeface="Arial" pitchFamily="34" charset="0"/>
                <a:cs typeface="Arial" pitchFamily="34" charset="0"/>
              </a:rPr>
              <a:t>NaOH</a:t>
            </a:r>
            <a:r>
              <a:rPr lang="pt-BR" sz="2000" b="1" dirty="0" smtClean="0">
                <a:latin typeface="Arial" pitchFamily="34" charset="0"/>
                <a:cs typeface="Arial" pitchFamily="34" charset="0"/>
              </a:rPr>
              <a:t> a partir de uma solução</a:t>
            </a:r>
          </a:p>
          <a:p>
            <a:pPr algn="just"/>
            <a:r>
              <a:rPr lang="pt-BR" sz="2000" b="1" dirty="0" smtClean="0">
                <a:latin typeface="Arial" pitchFamily="34" charset="0"/>
                <a:cs typeface="Arial" pitchFamily="34" charset="0"/>
              </a:rPr>
              <a:t>aquosa de AlCl</a:t>
            </a:r>
            <a:r>
              <a:rPr lang="pt-BR" sz="2000" b="1" baseline="-25000" dirty="0" smtClean="0">
                <a:latin typeface="Arial" pitchFamily="34" charset="0"/>
                <a:cs typeface="Arial" pitchFamily="34" charset="0"/>
              </a:rPr>
              <a:t>3</a:t>
            </a:r>
            <a:r>
              <a:rPr lang="pt-BR" sz="2000" b="1" dirty="0" smtClean="0">
                <a:latin typeface="Arial" pitchFamily="34" charset="0"/>
                <a:cs typeface="Arial" pitchFamily="34" charset="0"/>
              </a:rPr>
              <a:t>.</a:t>
            </a:r>
            <a:endParaRPr lang="pt-BR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Chave direita 21"/>
          <p:cNvSpPr/>
          <p:nvPr/>
        </p:nvSpPr>
        <p:spPr>
          <a:xfrm rot="10800000">
            <a:off x="5745089" y="1233184"/>
            <a:ext cx="360000" cy="3852000"/>
          </a:xfrm>
          <a:prstGeom prst="righ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4" name="Rectangle 6"/>
          <p:cNvSpPr>
            <a:spLocks noChangeArrowheads="1"/>
          </p:cNvSpPr>
          <p:nvPr/>
        </p:nvSpPr>
        <p:spPr bwMode="auto">
          <a:xfrm>
            <a:off x="5961112" y="1196752"/>
            <a:ext cx="3744000" cy="3888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9pPr>
          </a:lstStyle>
          <a:p>
            <a:pPr algn="ctr"/>
            <a:r>
              <a:rPr lang="pt-BR" dirty="0" smtClean="0">
                <a:latin typeface="Arial" charset="0"/>
              </a:rPr>
              <a:t> </a:t>
            </a:r>
            <a:r>
              <a:rPr lang="pt-BR" sz="2000" u="sng" dirty="0" smtClean="0">
                <a:latin typeface="Arial" pitchFamily="34" charset="0"/>
                <a:cs typeface="Arial" pitchFamily="34" charset="0"/>
              </a:rPr>
              <a:t>Variáveis de entrada</a:t>
            </a:r>
            <a:endParaRPr lang="pt-BR" sz="2000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pt-BR" sz="1600" dirty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pt-BR" sz="1600" dirty="0" smtClean="0">
                <a:latin typeface="Arial" pitchFamily="34" charset="0"/>
                <a:cs typeface="Arial" pitchFamily="34" charset="0"/>
              </a:rPr>
              <a:t>-Concentração da solução de AlCl</a:t>
            </a:r>
            <a:r>
              <a:rPr lang="pt-BR" sz="1600" baseline="-25000" dirty="0" smtClean="0">
                <a:latin typeface="Arial" pitchFamily="34" charset="0"/>
                <a:cs typeface="Arial" pitchFamily="34" charset="0"/>
              </a:rPr>
              <a:t>3</a:t>
            </a:r>
            <a:r>
              <a:rPr lang="pt-BR" sz="1600" dirty="0" smtClean="0">
                <a:latin typeface="Arial" pitchFamily="34" charset="0"/>
                <a:cs typeface="Arial" pitchFamily="34" charset="0"/>
              </a:rPr>
              <a:t>;</a:t>
            </a:r>
          </a:p>
          <a:p>
            <a:pPr algn="just">
              <a:lnSpc>
                <a:spcPct val="150000"/>
              </a:lnSpc>
            </a:pPr>
            <a:r>
              <a:rPr lang="pt-BR" sz="1600" dirty="0" smtClean="0">
                <a:latin typeface="Arial" pitchFamily="34" charset="0"/>
                <a:cs typeface="Arial" pitchFamily="34" charset="0"/>
              </a:rPr>
              <a:t>-</a:t>
            </a:r>
            <a:r>
              <a:rPr lang="pt-BR" sz="1600" dirty="0">
                <a:latin typeface="Arial" pitchFamily="34" charset="0"/>
                <a:cs typeface="Arial" pitchFamily="34" charset="0"/>
              </a:rPr>
              <a:t>Concentração </a:t>
            </a:r>
            <a:r>
              <a:rPr lang="pt-BR" sz="1600" dirty="0" smtClean="0">
                <a:latin typeface="Arial" pitchFamily="34" charset="0"/>
                <a:cs typeface="Arial" pitchFamily="34" charset="0"/>
              </a:rPr>
              <a:t>da solução de </a:t>
            </a:r>
            <a:r>
              <a:rPr lang="pt-BR" sz="1600" dirty="0" err="1" smtClean="0">
                <a:latin typeface="Arial" pitchFamily="34" charset="0"/>
                <a:cs typeface="Arial" pitchFamily="34" charset="0"/>
              </a:rPr>
              <a:t>NaOH</a:t>
            </a:r>
            <a:r>
              <a:rPr lang="pt-BR" sz="1600" dirty="0">
                <a:latin typeface="Arial" pitchFamily="34" charset="0"/>
                <a:cs typeface="Arial" pitchFamily="34" charset="0"/>
              </a:rPr>
              <a:t>;</a:t>
            </a:r>
          </a:p>
          <a:p>
            <a:pPr algn="just">
              <a:lnSpc>
                <a:spcPct val="150000"/>
              </a:lnSpc>
            </a:pPr>
            <a:r>
              <a:rPr lang="pt-BR" sz="1600" dirty="0">
                <a:latin typeface="Arial" pitchFamily="34" charset="0"/>
                <a:cs typeface="Arial" pitchFamily="34" charset="0"/>
              </a:rPr>
              <a:t>-Velocidade de adição da solução</a:t>
            </a:r>
          </a:p>
          <a:p>
            <a:pPr algn="just">
              <a:lnSpc>
                <a:spcPct val="150000"/>
              </a:lnSpc>
            </a:pPr>
            <a:r>
              <a:rPr lang="pt-BR" sz="1600" dirty="0">
                <a:latin typeface="Arial" pitchFamily="34" charset="0"/>
                <a:cs typeface="Arial" pitchFamily="34" charset="0"/>
              </a:rPr>
              <a:t> de </a:t>
            </a:r>
            <a:r>
              <a:rPr lang="pt-BR" sz="1600" dirty="0" err="1">
                <a:latin typeface="Arial" pitchFamily="34" charset="0"/>
                <a:cs typeface="Arial" pitchFamily="34" charset="0"/>
              </a:rPr>
              <a:t>NaOH</a:t>
            </a:r>
            <a:r>
              <a:rPr lang="pt-BR" sz="1600" dirty="0">
                <a:latin typeface="Arial" pitchFamily="34" charset="0"/>
                <a:cs typeface="Arial" pitchFamily="34" charset="0"/>
              </a:rPr>
              <a:t>;</a:t>
            </a:r>
          </a:p>
          <a:p>
            <a:pPr algn="just">
              <a:lnSpc>
                <a:spcPct val="150000"/>
              </a:lnSpc>
            </a:pPr>
            <a:r>
              <a:rPr lang="pt-BR" sz="1600" dirty="0">
                <a:latin typeface="Arial" pitchFamily="34" charset="0"/>
                <a:cs typeface="Arial" pitchFamily="34" charset="0"/>
              </a:rPr>
              <a:t>-Velocidade de agitação;</a:t>
            </a:r>
          </a:p>
          <a:p>
            <a:pPr algn="just">
              <a:lnSpc>
                <a:spcPct val="150000"/>
              </a:lnSpc>
            </a:pPr>
            <a:r>
              <a:rPr lang="pt-BR" sz="1600" dirty="0">
                <a:latin typeface="Arial" pitchFamily="34" charset="0"/>
                <a:cs typeface="Arial" pitchFamily="34" charset="0"/>
              </a:rPr>
              <a:t>-Temperatura de precipitação</a:t>
            </a:r>
            <a:r>
              <a:rPr lang="pt-BR" sz="1600" dirty="0" smtClean="0">
                <a:latin typeface="Arial" pitchFamily="34" charset="0"/>
                <a:cs typeface="Arial" pitchFamily="34" charset="0"/>
              </a:rPr>
              <a:t>;</a:t>
            </a:r>
            <a:endParaRPr lang="pt-BR" sz="1600" dirty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pt-BR" sz="1600" dirty="0">
                <a:latin typeface="Arial" pitchFamily="34" charset="0"/>
                <a:cs typeface="Arial" pitchFamily="34" charset="0"/>
              </a:rPr>
              <a:t>-Tempo de envelhecimento das</a:t>
            </a:r>
          </a:p>
          <a:p>
            <a:pPr algn="just">
              <a:lnSpc>
                <a:spcPct val="150000"/>
              </a:lnSpc>
            </a:pPr>
            <a:r>
              <a:rPr lang="pt-BR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pt-BR" sz="1600" dirty="0" smtClean="0">
                <a:latin typeface="Arial" pitchFamily="34" charset="0"/>
                <a:cs typeface="Arial" pitchFamily="34" charset="0"/>
              </a:rPr>
              <a:t>após </a:t>
            </a:r>
            <a:r>
              <a:rPr lang="pt-BR" sz="1600" dirty="0">
                <a:latin typeface="Arial" pitchFamily="34" charset="0"/>
                <a:cs typeface="Arial" pitchFamily="34" charset="0"/>
              </a:rPr>
              <a:t>a precipitação;</a:t>
            </a:r>
          </a:p>
          <a:p>
            <a:pPr algn="just">
              <a:lnSpc>
                <a:spcPct val="150000"/>
              </a:lnSpc>
            </a:pPr>
            <a:r>
              <a:rPr lang="pt-BR" sz="1600" dirty="0" smtClean="0">
                <a:latin typeface="Arial" pitchFamily="34" charset="0"/>
                <a:cs typeface="Arial" pitchFamily="34" charset="0"/>
              </a:rPr>
              <a:t>-Ordem de mistura das soluções;</a:t>
            </a:r>
            <a:endParaRPr lang="pt-BR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Rectangle 131"/>
          <p:cNvSpPr>
            <a:spLocks noChangeArrowheads="1"/>
          </p:cNvSpPr>
          <p:nvPr/>
        </p:nvSpPr>
        <p:spPr bwMode="auto">
          <a:xfrm>
            <a:off x="6321152" y="5517312"/>
            <a:ext cx="2520000" cy="720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pt-BR" sz="2000" b="1" dirty="0" smtClean="0">
                <a:latin typeface="Arial" pitchFamily="34" charset="0"/>
                <a:cs typeface="Arial" pitchFamily="34" charset="0"/>
              </a:rPr>
              <a:t>Variável de saída</a:t>
            </a:r>
          </a:p>
          <a:p>
            <a:pPr algn="ctr"/>
            <a:r>
              <a:rPr lang="pt-BR" sz="2000" b="1" dirty="0" smtClean="0">
                <a:latin typeface="Arial" pitchFamily="34" charset="0"/>
                <a:cs typeface="Arial" pitchFamily="34" charset="0"/>
              </a:rPr>
              <a:t>(Rendimento)</a:t>
            </a:r>
            <a:endParaRPr lang="pt-BR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AutoShape 132"/>
          <p:cNvSpPr>
            <a:spLocks noChangeArrowheads="1"/>
          </p:cNvSpPr>
          <p:nvPr/>
        </p:nvSpPr>
        <p:spPr bwMode="auto">
          <a:xfrm>
            <a:off x="7581320" y="5157192"/>
            <a:ext cx="252000" cy="360000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FF00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t-BR" sz="2000" b="1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1" name="Grupo 10"/>
          <p:cNvGrpSpPr/>
          <p:nvPr/>
        </p:nvGrpSpPr>
        <p:grpSpPr>
          <a:xfrm>
            <a:off x="488504" y="3861048"/>
            <a:ext cx="5328592" cy="2160056"/>
            <a:chOff x="488504" y="3861048"/>
            <a:chExt cx="5328592" cy="2160056"/>
          </a:xfrm>
        </p:grpSpPr>
        <p:sp>
          <p:nvSpPr>
            <p:cNvPr id="29" name="Rectangle 131"/>
            <p:cNvSpPr>
              <a:spLocks noChangeArrowheads="1"/>
            </p:cNvSpPr>
            <p:nvPr/>
          </p:nvSpPr>
          <p:spPr bwMode="auto">
            <a:xfrm>
              <a:off x="488504" y="4365104"/>
              <a:ext cx="4968000" cy="1656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just"/>
              <a:r>
                <a:rPr lang="pt-BR" sz="2000" b="1" dirty="0" err="1" smtClean="0">
                  <a:latin typeface="Arial" pitchFamily="34" charset="0"/>
                  <a:cs typeface="Arial" pitchFamily="34" charset="0"/>
                </a:rPr>
                <a:t>Quimiometria</a:t>
              </a:r>
              <a:r>
                <a:rPr lang="pt-BR" sz="2000" b="1" dirty="0" smtClean="0">
                  <a:latin typeface="Arial" pitchFamily="34" charset="0"/>
                  <a:cs typeface="Arial" pitchFamily="34" charset="0"/>
                </a:rPr>
                <a:t>: aplicação de técnicas</a:t>
              </a:r>
            </a:p>
            <a:p>
              <a:pPr algn="just"/>
              <a:r>
                <a:rPr lang="pt-BR" sz="2000" b="1" dirty="0" smtClean="0">
                  <a:latin typeface="Arial" pitchFamily="34" charset="0"/>
                  <a:cs typeface="Arial" pitchFamily="34" charset="0"/>
                </a:rPr>
                <a:t>estatísticas a problemas químicos onde</a:t>
              </a:r>
            </a:p>
            <a:p>
              <a:pPr algn="just"/>
              <a:r>
                <a:rPr lang="pt-BR" sz="2000" b="1" dirty="0" smtClean="0">
                  <a:latin typeface="Arial" pitchFamily="34" charset="0"/>
                  <a:cs typeface="Arial" pitchFamily="34" charset="0"/>
                </a:rPr>
                <a:t>a parte mais importante </a:t>
              </a:r>
              <a:r>
                <a:rPr lang="pt-BR" sz="2000" b="1" u="sng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não é análise</a:t>
              </a:r>
            </a:p>
            <a:p>
              <a:pPr algn="just"/>
              <a:r>
                <a:rPr lang="pt-BR" sz="2000" b="1" u="sng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de dados, e sim o planejamento</a:t>
              </a:r>
              <a:r>
                <a:rPr lang="pt-BR" sz="20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pt-BR" sz="2000" b="1" dirty="0" smtClean="0">
                  <a:latin typeface="Arial" pitchFamily="34" charset="0"/>
                  <a:cs typeface="Arial" pitchFamily="34" charset="0"/>
                </a:rPr>
                <a:t>dos</a:t>
              </a:r>
            </a:p>
            <a:p>
              <a:pPr algn="just"/>
              <a:r>
                <a:rPr lang="pt-BR" sz="2000" b="1" dirty="0" smtClean="0">
                  <a:latin typeface="Arial" pitchFamily="34" charset="0"/>
                  <a:cs typeface="Arial" pitchFamily="34" charset="0"/>
                </a:rPr>
                <a:t>experimentos de obtenção dos dados.</a:t>
              </a:r>
            </a:p>
          </p:txBody>
        </p:sp>
        <p:cxnSp>
          <p:nvCxnSpPr>
            <p:cNvPr id="30" name="Conector de seta reta 29"/>
            <p:cNvCxnSpPr/>
            <p:nvPr/>
          </p:nvCxnSpPr>
          <p:spPr>
            <a:xfrm flipH="1">
              <a:off x="5025008" y="3861048"/>
              <a:ext cx="792088" cy="432048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Número de Slid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00E9-8781-4FB1-8588-3144CCC07442}" type="slidenum">
              <a:rPr lang="pt-BR" smtClean="0"/>
              <a:pPr/>
              <a:t>40</a:t>
            </a:fld>
            <a:endParaRPr lang="pt-BR" dirty="0"/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1425000" y="476672"/>
            <a:ext cx="7056000" cy="504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9pPr>
          </a:lstStyle>
          <a:p>
            <a:pPr algn="ctr"/>
            <a:r>
              <a:rPr lang="pt-BR" sz="2800" dirty="0" smtClean="0">
                <a:latin typeface="Arial" charset="0"/>
              </a:rPr>
              <a:t>Guias para os Planejamentos Fatoriais</a:t>
            </a: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633000" y="1376736"/>
            <a:ext cx="8712000" cy="11880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9pPr>
          </a:lstStyle>
          <a:p>
            <a:pPr algn="just"/>
            <a:r>
              <a:rPr lang="pt-BR" sz="2400" dirty="0" smtClean="0">
                <a:latin typeface="Arial" charset="0"/>
              </a:rPr>
              <a:t>4-Construção da matriz de planejamento definindo as </a:t>
            </a:r>
            <a:r>
              <a:rPr lang="pt-BR" sz="2400" dirty="0" err="1" smtClean="0">
                <a:latin typeface="Arial" charset="0"/>
              </a:rPr>
              <a:t>vari</a:t>
            </a:r>
            <a:r>
              <a:rPr lang="pt-BR" sz="2400" dirty="0" smtClean="0">
                <a:latin typeface="Arial" charset="0"/>
              </a:rPr>
              <a:t>-</a:t>
            </a:r>
          </a:p>
          <a:p>
            <a:pPr algn="just"/>
            <a:r>
              <a:rPr lang="pt-BR" sz="2400" dirty="0" smtClean="0">
                <a:latin typeface="Arial" charset="0"/>
              </a:rPr>
              <a:t>   </a:t>
            </a:r>
            <a:r>
              <a:rPr lang="pt-BR" sz="2400" dirty="0" err="1" smtClean="0">
                <a:latin typeface="Arial" charset="0"/>
              </a:rPr>
              <a:t>áveis</a:t>
            </a:r>
            <a:r>
              <a:rPr lang="pt-BR" sz="2400" dirty="0" smtClean="0">
                <a:latin typeface="Arial" charset="0"/>
              </a:rPr>
              <a:t>, níveis, pontos centrais, ordem dos experimentos,</a:t>
            </a:r>
          </a:p>
          <a:p>
            <a:pPr algn="just"/>
            <a:r>
              <a:rPr lang="pt-BR" sz="2400" dirty="0" smtClean="0">
                <a:latin typeface="Arial" charset="0"/>
              </a:rPr>
              <a:t>   duplicatas, etc.</a:t>
            </a: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633000" y="3032920"/>
            <a:ext cx="8712000" cy="15840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9pPr>
          </a:lstStyle>
          <a:p>
            <a:pPr algn="just"/>
            <a:r>
              <a:rPr lang="pt-BR" sz="2400" dirty="0" smtClean="0">
                <a:latin typeface="Arial" charset="0"/>
              </a:rPr>
              <a:t>5-Assegurar que os experimentos serão feitos pelo mesmo</a:t>
            </a:r>
          </a:p>
          <a:p>
            <a:pPr algn="just"/>
            <a:r>
              <a:rPr lang="pt-BR" sz="2400" dirty="0" smtClean="0">
                <a:latin typeface="Arial" charset="0"/>
              </a:rPr>
              <a:t>   executor exatamente como planejado e, certificar-se de</a:t>
            </a:r>
          </a:p>
          <a:p>
            <a:pPr algn="just"/>
            <a:r>
              <a:rPr lang="pt-BR" sz="2400" dirty="0" smtClean="0">
                <a:latin typeface="Arial" charset="0"/>
              </a:rPr>
              <a:t>   que todos os materiais estão disponíveis nas </a:t>
            </a:r>
            <a:r>
              <a:rPr lang="pt-BR" sz="2400" dirty="0" err="1" smtClean="0">
                <a:latin typeface="Arial" charset="0"/>
              </a:rPr>
              <a:t>quantida</a:t>
            </a:r>
            <a:r>
              <a:rPr lang="pt-BR" sz="2400" dirty="0" smtClean="0">
                <a:latin typeface="Arial" charset="0"/>
              </a:rPr>
              <a:t>-</a:t>
            </a:r>
          </a:p>
          <a:p>
            <a:pPr algn="just"/>
            <a:r>
              <a:rPr lang="pt-BR" sz="2400" dirty="0" smtClean="0">
                <a:latin typeface="Arial" charset="0"/>
              </a:rPr>
              <a:t>   </a:t>
            </a:r>
            <a:r>
              <a:rPr lang="pt-BR" sz="2400" dirty="0" err="1" smtClean="0">
                <a:latin typeface="Arial" charset="0"/>
              </a:rPr>
              <a:t>des</a:t>
            </a:r>
            <a:r>
              <a:rPr lang="pt-BR" sz="2400" dirty="0" smtClean="0">
                <a:latin typeface="Arial" charset="0"/>
              </a:rPr>
              <a:t> necessárias; </a:t>
            </a: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632520" y="5085280"/>
            <a:ext cx="8712000" cy="11880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9pPr>
          </a:lstStyle>
          <a:p>
            <a:pPr algn="just"/>
            <a:r>
              <a:rPr lang="pt-BR" sz="2400" dirty="0" smtClean="0">
                <a:latin typeface="Arial" charset="0"/>
              </a:rPr>
              <a:t>6-Estar ciente que os métodos estatísticos não servem </a:t>
            </a:r>
            <a:r>
              <a:rPr lang="pt-BR" sz="2400" dirty="0" err="1" smtClean="0">
                <a:latin typeface="Arial" charset="0"/>
              </a:rPr>
              <a:t>pa</a:t>
            </a:r>
            <a:r>
              <a:rPr lang="pt-BR" sz="2400" dirty="0" smtClean="0">
                <a:latin typeface="Arial" charset="0"/>
              </a:rPr>
              <a:t>-</a:t>
            </a:r>
          </a:p>
          <a:p>
            <a:pPr algn="just"/>
            <a:r>
              <a:rPr lang="pt-BR" sz="2400" dirty="0" smtClean="0">
                <a:latin typeface="Arial" charset="0"/>
              </a:rPr>
              <a:t>    para fornecer provas dos efeitos das variáveis. Apenas</a:t>
            </a:r>
          </a:p>
          <a:p>
            <a:pPr algn="just"/>
            <a:r>
              <a:rPr lang="pt-BR" sz="2400" dirty="0" smtClean="0">
                <a:latin typeface="Arial" charset="0"/>
              </a:rPr>
              <a:t>    avaliam os erros e o níveis de confiança das conclusões;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Número de Slid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00E9-8781-4FB1-8588-3144CCC07442}" type="slidenum">
              <a:rPr lang="pt-BR" smtClean="0"/>
              <a:pPr/>
              <a:t>41</a:t>
            </a:fld>
            <a:endParaRPr lang="pt-BR" dirty="0"/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1425000" y="476672"/>
            <a:ext cx="7056000" cy="504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9pPr>
          </a:lstStyle>
          <a:p>
            <a:pPr algn="ctr"/>
            <a:r>
              <a:rPr lang="pt-BR" sz="2800" dirty="0" smtClean="0">
                <a:latin typeface="Arial" charset="0"/>
              </a:rPr>
              <a:t>Guias para os Planejamentos Fatoriais</a:t>
            </a: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633000" y="1376736"/>
            <a:ext cx="8712000" cy="15480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9pPr>
          </a:lstStyle>
          <a:p>
            <a:pPr algn="just"/>
            <a:r>
              <a:rPr lang="pt-BR" sz="2400" dirty="0" smtClean="0">
                <a:latin typeface="Arial" charset="0"/>
              </a:rPr>
              <a:t>7-Não iniciar um planejamento fatorial sem nenhuma </a:t>
            </a:r>
            <a:r>
              <a:rPr lang="pt-BR" sz="2400" dirty="0" err="1" smtClean="0">
                <a:latin typeface="Arial" charset="0"/>
              </a:rPr>
              <a:t>infor</a:t>
            </a:r>
            <a:r>
              <a:rPr lang="pt-BR" sz="2400" dirty="0" smtClean="0">
                <a:latin typeface="Arial" charset="0"/>
              </a:rPr>
              <a:t>-</a:t>
            </a:r>
          </a:p>
          <a:p>
            <a:pPr algn="just"/>
            <a:r>
              <a:rPr lang="pt-BR" sz="2400" dirty="0" smtClean="0">
                <a:latin typeface="Arial" charset="0"/>
              </a:rPr>
              <a:t>   mação preliminar sobre o sistema para poder avaliar cor-</a:t>
            </a:r>
          </a:p>
          <a:p>
            <a:pPr algn="just"/>
            <a:r>
              <a:rPr lang="pt-BR" sz="2400" dirty="0" smtClean="0">
                <a:latin typeface="Arial" charset="0"/>
              </a:rPr>
              <a:t>   retamente a importância de cada variável a ser considera-</a:t>
            </a:r>
          </a:p>
          <a:p>
            <a:pPr algn="just"/>
            <a:r>
              <a:rPr lang="pt-BR" sz="2400" dirty="0" smtClean="0">
                <a:latin typeface="Arial" charset="0"/>
              </a:rPr>
              <a:t>   da e/ou descartada a princípio; </a:t>
            </a: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633000" y="3357120"/>
            <a:ext cx="8712000" cy="11520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9pPr>
          </a:lstStyle>
          <a:p>
            <a:pPr algn="just"/>
            <a:r>
              <a:rPr lang="pt-BR" sz="2400" dirty="0" smtClean="0">
                <a:latin typeface="Arial" charset="0"/>
              </a:rPr>
              <a:t>8-Usar o conhecimento não estatístico sobre o problema,</a:t>
            </a:r>
          </a:p>
          <a:p>
            <a:pPr algn="just"/>
            <a:r>
              <a:rPr lang="pt-BR" sz="2400" dirty="0" smtClean="0">
                <a:latin typeface="Arial" charset="0"/>
              </a:rPr>
              <a:t>   tais como: experiências práticas, conhecimentos </a:t>
            </a:r>
            <a:r>
              <a:rPr lang="pt-BR" sz="2400" dirty="0" err="1" smtClean="0">
                <a:latin typeface="Arial" charset="0"/>
              </a:rPr>
              <a:t>teóri</a:t>
            </a:r>
            <a:r>
              <a:rPr lang="pt-BR" sz="2400" dirty="0" smtClean="0">
                <a:latin typeface="Arial" charset="0"/>
              </a:rPr>
              <a:t>-</a:t>
            </a:r>
          </a:p>
          <a:p>
            <a:pPr algn="just"/>
            <a:r>
              <a:rPr lang="pt-BR" sz="2400" dirty="0" smtClean="0">
                <a:latin typeface="Arial" charset="0"/>
              </a:rPr>
              <a:t>   </a:t>
            </a:r>
            <a:r>
              <a:rPr lang="pt-BR" sz="2400" dirty="0" err="1" smtClean="0">
                <a:latin typeface="Arial" charset="0"/>
              </a:rPr>
              <a:t>cos</a:t>
            </a:r>
            <a:r>
              <a:rPr lang="pt-BR" sz="2400" dirty="0" smtClean="0">
                <a:latin typeface="Arial" charset="0"/>
              </a:rPr>
              <a:t>, etc. </a:t>
            </a: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632520" y="5085280"/>
            <a:ext cx="8712000" cy="11880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9pPr>
          </a:lstStyle>
          <a:p>
            <a:pPr algn="just"/>
            <a:r>
              <a:rPr lang="pt-BR" sz="2400" dirty="0" smtClean="0">
                <a:latin typeface="Arial" charset="0"/>
              </a:rPr>
              <a:t>9-Procurar simplificar os planejamentos fatoriais não </a:t>
            </a:r>
            <a:r>
              <a:rPr lang="pt-BR" sz="2400" dirty="0" err="1" smtClean="0">
                <a:latin typeface="Arial" charset="0"/>
              </a:rPr>
              <a:t>exa</a:t>
            </a:r>
            <a:r>
              <a:rPr lang="pt-BR" sz="2400" dirty="0" smtClean="0">
                <a:latin typeface="Arial" charset="0"/>
              </a:rPr>
              <a:t>-</a:t>
            </a:r>
          </a:p>
          <a:p>
            <a:pPr algn="just"/>
            <a:r>
              <a:rPr lang="pt-BR" sz="2400" dirty="0" smtClean="0">
                <a:latin typeface="Arial" charset="0"/>
              </a:rPr>
              <a:t>   gerando no número de variáveis e níveis. Os </a:t>
            </a:r>
            <a:r>
              <a:rPr lang="pt-BR" sz="2400" dirty="0" err="1" smtClean="0">
                <a:latin typeface="Arial" charset="0"/>
              </a:rPr>
              <a:t>planejamen</a:t>
            </a:r>
            <a:r>
              <a:rPr lang="pt-BR" sz="2400" dirty="0" smtClean="0">
                <a:latin typeface="Arial" charset="0"/>
              </a:rPr>
              <a:t>-</a:t>
            </a:r>
          </a:p>
          <a:p>
            <a:pPr algn="just"/>
            <a:r>
              <a:rPr lang="pt-BR" sz="2400" dirty="0" smtClean="0">
                <a:latin typeface="Arial" charset="0"/>
              </a:rPr>
              <a:t>   tos e métodos simples dão melhores resultados.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Número de Slid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00E9-8781-4FB1-8588-3144CCC07442}" type="slidenum">
              <a:rPr lang="pt-BR" smtClean="0"/>
              <a:pPr/>
              <a:t>42</a:t>
            </a:fld>
            <a:endParaRPr lang="pt-BR" dirty="0"/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1425000" y="476672"/>
            <a:ext cx="7056000" cy="504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9pPr>
          </a:lstStyle>
          <a:p>
            <a:pPr algn="ctr"/>
            <a:r>
              <a:rPr lang="pt-BR" sz="2800" dirty="0" smtClean="0">
                <a:latin typeface="Arial" charset="0"/>
              </a:rPr>
              <a:t>Aplicações dos Planejamentos Fatoriais</a:t>
            </a: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921000" y="1484784"/>
            <a:ext cx="8064000" cy="5040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9pPr>
          </a:lstStyle>
          <a:p>
            <a:pPr algn="just"/>
            <a:r>
              <a:rPr lang="pt-BR" sz="2800" dirty="0" smtClean="0">
                <a:latin typeface="Arial" charset="0"/>
              </a:rPr>
              <a:t>1-Melhorar o rendimento de um processo;</a:t>
            </a: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921000" y="2492952"/>
            <a:ext cx="8064000" cy="5040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9pPr>
          </a:lstStyle>
          <a:p>
            <a:pPr algn="just"/>
            <a:r>
              <a:rPr lang="pt-BR" sz="2800" dirty="0" smtClean="0">
                <a:latin typeface="Arial" charset="0"/>
              </a:rPr>
              <a:t>2-Reduzir as não conformidades de produção;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921000" y="3573072"/>
            <a:ext cx="8064000" cy="5040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9pPr>
          </a:lstStyle>
          <a:p>
            <a:pPr algn="just"/>
            <a:r>
              <a:rPr lang="pt-BR" sz="2800" dirty="0" smtClean="0">
                <a:latin typeface="Arial" charset="0"/>
              </a:rPr>
              <a:t>3-Reduzir tempo de desenvolvimento;</a:t>
            </a: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921000" y="4581184"/>
            <a:ext cx="8064000" cy="5040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9pPr>
          </a:lstStyle>
          <a:p>
            <a:pPr algn="just"/>
            <a:r>
              <a:rPr lang="pt-BR" sz="2800" dirty="0" smtClean="0">
                <a:latin typeface="Arial" charset="0"/>
              </a:rPr>
              <a:t>4-Reduzir custos.</a:t>
            </a: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309000" y="5589240"/>
            <a:ext cx="9288000" cy="864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9pPr>
          </a:lstStyle>
          <a:p>
            <a:pPr algn="just"/>
            <a:r>
              <a:rPr lang="pt-BR" sz="2400" dirty="0" smtClean="0">
                <a:latin typeface="Arial" charset="0"/>
              </a:rPr>
              <a:t>Referência: </a:t>
            </a:r>
            <a:r>
              <a:rPr lang="pt-BR" sz="2400" dirty="0" err="1" smtClean="0">
                <a:latin typeface="Arial" charset="0"/>
              </a:rPr>
              <a:t>Bruns</a:t>
            </a:r>
            <a:r>
              <a:rPr lang="pt-BR" sz="2400" dirty="0" smtClean="0">
                <a:latin typeface="Arial" charset="0"/>
              </a:rPr>
              <a:t>, R. E.; Barros Neto, B. e </a:t>
            </a:r>
            <a:r>
              <a:rPr lang="pt-BR" sz="2400" dirty="0" err="1" smtClean="0">
                <a:latin typeface="Arial" charset="0"/>
              </a:rPr>
              <a:t>Scarminio</a:t>
            </a:r>
            <a:r>
              <a:rPr lang="pt-BR" sz="2400" dirty="0" smtClean="0">
                <a:latin typeface="Arial" charset="0"/>
              </a:rPr>
              <a:t>, I.S;</a:t>
            </a:r>
          </a:p>
          <a:p>
            <a:pPr algn="just"/>
            <a:r>
              <a:rPr lang="pt-BR" sz="2400" dirty="0" smtClean="0">
                <a:latin typeface="Arial" charset="0"/>
              </a:rPr>
              <a:t>                     Como Fazer Experimentos. Editora da UNICAMP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/>
      <p:bldP spid="8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Número de Slid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00E9-8781-4FB1-8588-3144CCC07442}" type="slidenum">
              <a:rPr lang="pt-BR" smtClean="0"/>
              <a:pPr/>
              <a:t>5</a:t>
            </a:fld>
            <a:endParaRPr lang="pt-BR" dirty="0"/>
          </a:p>
        </p:txBody>
      </p:sp>
      <p:sp>
        <p:nvSpPr>
          <p:cNvPr id="31" name="Retângulo 30"/>
          <p:cNvSpPr/>
          <p:nvPr/>
        </p:nvSpPr>
        <p:spPr>
          <a:xfrm>
            <a:off x="1353000" y="116632"/>
            <a:ext cx="7200000" cy="648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600" b="1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Planejamento de Experimentos</a:t>
            </a:r>
            <a:endParaRPr lang="pt-BR" sz="3600" b="1" u="sng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56" name="Grupo 55"/>
          <p:cNvGrpSpPr/>
          <p:nvPr/>
        </p:nvGrpSpPr>
        <p:grpSpPr>
          <a:xfrm>
            <a:off x="236468" y="3645024"/>
            <a:ext cx="9433064" cy="1584128"/>
            <a:chOff x="344488" y="3861096"/>
            <a:chExt cx="9433064" cy="1584128"/>
          </a:xfrm>
        </p:grpSpPr>
        <p:sp>
          <p:nvSpPr>
            <p:cNvPr id="39" name="Rectangle 5"/>
            <p:cNvSpPr>
              <a:spLocks noChangeArrowheads="1"/>
            </p:cNvSpPr>
            <p:nvPr/>
          </p:nvSpPr>
          <p:spPr bwMode="auto">
            <a:xfrm>
              <a:off x="3728864" y="4005224"/>
              <a:ext cx="2016000" cy="1440000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9pPr>
            </a:lstStyle>
            <a:p>
              <a:pPr algn="ctr"/>
              <a:r>
                <a:rPr lang="pt-BR" sz="2800" dirty="0" smtClean="0">
                  <a:latin typeface="Arial" charset="0"/>
                </a:rPr>
                <a:t>A + B → C</a:t>
              </a:r>
              <a:endParaRPr lang="pt-BR" sz="2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" name="Rectangle 5"/>
            <p:cNvSpPr>
              <a:spLocks noChangeArrowheads="1"/>
            </p:cNvSpPr>
            <p:nvPr/>
          </p:nvSpPr>
          <p:spPr bwMode="auto">
            <a:xfrm>
              <a:off x="5817552" y="4437160"/>
              <a:ext cx="3960000" cy="4320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9pPr>
            </a:lstStyle>
            <a:p>
              <a:pPr algn="ctr"/>
              <a:r>
                <a:rPr lang="pt-BR" sz="2400" dirty="0" smtClean="0">
                  <a:latin typeface="Arial" charset="0"/>
                </a:rPr>
                <a:t>0,5 M = Melhor rendimento</a:t>
              </a:r>
              <a:endParaRPr lang="pt-BR" sz="24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6" name="Conector de seta reta 45"/>
            <p:cNvCxnSpPr/>
            <p:nvPr/>
          </p:nvCxnSpPr>
          <p:spPr>
            <a:xfrm>
              <a:off x="920552" y="4293096"/>
              <a:ext cx="2736000" cy="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Rectangle 5"/>
            <p:cNvSpPr>
              <a:spLocks noChangeArrowheads="1"/>
            </p:cNvSpPr>
            <p:nvPr/>
          </p:nvSpPr>
          <p:spPr bwMode="auto">
            <a:xfrm>
              <a:off x="344488" y="4005064"/>
              <a:ext cx="576000" cy="4320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9pPr>
            </a:lstStyle>
            <a:p>
              <a:pPr algn="ctr"/>
              <a:r>
                <a:rPr lang="pt-BR" sz="2400" dirty="0" smtClean="0">
                  <a:latin typeface="Arial" charset="0"/>
                </a:rPr>
                <a:t>F</a:t>
              </a:r>
              <a:r>
                <a:rPr lang="pt-BR" sz="2400" baseline="-25000" dirty="0" smtClean="0">
                  <a:latin typeface="Arial" charset="0"/>
                </a:rPr>
                <a:t>1</a:t>
              </a:r>
              <a:endParaRPr lang="pt-BR" sz="2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" name="Rectangle 5"/>
            <p:cNvSpPr>
              <a:spLocks noChangeArrowheads="1"/>
            </p:cNvSpPr>
            <p:nvPr/>
          </p:nvSpPr>
          <p:spPr bwMode="auto">
            <a:xfrm>
              <a:off x="920552" y="3861096"/>
              <a:ext cx="2664000" cy="4320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9pPr>
            </a:lstStyle>
            <a:p>
              <a:pPr algn="ctr"/>
              <a:r>
                <a:rPr lang="pt-BR" sz="2400" dirty="0" smtClean="0">
                  <a:solidFill>
                    <a:srgbClr val="FF0000"/>
                  </a:solidFill>
                  <a:latin typeface="Arial" charset="0"/>
                </a:rPr>
                <a:t>Temp. 80</a:t>
              </a:r>
              <a:r>
                <a:rPr lang="pt-BR" sz="2400" baseline="30000" dirty="0" smtClean="0">
                  <a:solidFill>
                    <a:srgbClr val="FF0000"/>
                  </a:solidFill>
                  <a:latin typeface="Arial" charset="0"/>
                </a:rPr>
                <a:t>0</a:t>
              </a:r>
              <a:r>
                <a:rPr lang="pt-BR" sz="2400" dirty="0" smtClean="0">
                  <a:solidFill>
                    <a:srgbClr val="FF0000"/>
                  </a:solidFill>
                  <a:latin typeface="Arial" charset="0"/>
                </a:rPr>
                <a:t>C (Fixa)</a:t>
              </a:r>
              <a:endParaRPr lang="pt-BR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3" name="Conector de seta reta 42"/>
            <p:cNvCxnSpPr/>
            <p:nvPr/>
          </p:nvCxnSpPr>
          <p:spPr>
            <a:xfrm>
              <a:off x="920552" y="5229248"/>
              <a:ext cx="2736000" cy="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Rectangle 5"/>
            <p:cNvSpPr>
              <a:spLocks noChangeArrowheads="1"/>
            </p:cNvSpPr>
            <p:nvPr/>
          </p:nvSpPr>
          <p:spPr bwMode="auto">
            <a:xfrm>
              <a:off x="344488" y="4941216"/>
              <a:ext cx="576000" cy="4320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9pPr>
            </a:lstStyle>
            <a:p>
              <a:pPr algn="ctr"/>
              <a:r>
                <a:rPr lang="pt-BR" sz="2400" dirty="0" smtClean="0">
                  <a:latin typeface="Arial" charset="0"/>
                </a:rPr>
                <a:t>F</a:t>
              </a:r>
              <a:r>
                <a:rPr lang="pt-BR" sz="2400" baseline="-25000" dirty="0" smtClean="0">
                  <a:latin typeface="Arial" charset="0"/>
                </a:rPr>
                <a:t>2</a:t>
              </a:r>
              <a:endParaRPr lang="pt-BR" sz="2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" name="Rectangle 5"/>
            <p:cNvSpPr>
              <a:spLocks noChangeArrowheads="1"/>
            </p:cNvSpPr>
            <p:nvPr/>
          </p:nvSpPr>
          <p:spPr bwMode="auto">
            <a:xfrm>
              <a:off x="1352800" y="4797248"/>
              <a:ext cx="1800000" cy="4320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9pPr>
            </a:lstStyle>
            <a:p>
              <a:pPr algn="ctr"/>
              <a:r>
                <a:rPr lang="pt-BR" sz="2400" dirty="0" smtClean="0">
                  <a:solidFill>
                    <a:srgbClr val="FF0000"/>
                  </a:solidFill>
                  <a:latin typeface="Arial" charset="0"/>
                </a:rPr>
                <a:t>[A] Variável</a:t>
              </a:r>
              <a:endParaRPr lang="pt-BR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5" name="Grupo 54"/>
          <p:cNvGrpSpPr/>
          <p:nvPr/>
        </p:nvGrpSpPr>
        <p:grpSpPr>
          <a:xfrm>
            <a:off x="236696" y="1052736"/>
            <a:ext cx="9432608" cy="2160192"/>
            <a:chOff x="344488" y="1484832"/>
            <a:chExt cx="9432608" cy="2160192"/>
          </a:xfrm>
        </p:grpSpPr>
        <p:sp>
          <p:nvSpPr>
            <p:cNvPr id="17" name="Rectangle 5"/>
            <p:cNvSpPr>
              <a:spLocks noChangeArrowheads="1"/>
            </p:cNvSpPr>
            <p:nvPr/>
          </p:nvSpPr>
          <p:spPr bwMode="auto">
            <a:xfrm>
              <a:off x="1424608" y="1484832"/>
              <a:ext cx="1440000" cy="4320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9pPr>
            </a:lstStyle>
            <a:p>
              <a:pPr algn="ctr"/>
              <a:r>
                <a:rPr lang="pt-BR" sz="2400" dirty="0" smtClean="0">
                  <a:latin typeface="Arial" charset="0"/>
                </a:rPr>
                <a:t>Fatores</a:t>
              </a:r>
              <a:endParaRPr lang="pt-BR" sz="2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" name="Rectangle 5"/>
            <p:cNvSpPr>
              <a:spLocks noChangeArrowheads="1"/>
            </p:cNvSpPr>
            <p:nvPr/>
          </p:nvSpPr>
          <p:spPr bwMode="auto">
            <a:xfrm>
              <a:off x="6681384" y="1556792"/>
              <a:ext cx="1728000" cy="4320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9pPr>
            </a:lstStyle>
            <a:p>
              <a:pPr algn="ctr"/>
              <a:r>
                <a:rPr lang="pt-BR" sz="2400" dirty="0" smtClean="0">
                  <a:latin typeface="Arial" charset="0"/>
                </a:rPr>
                <a:t>Respostas</a:t>
              </a:r>
              <a:endParaRPr lang="pt-BR" sz="2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" name="Rectangle 5"/>
            <p:cNvSpPr>
              <a:spLocks noChangeArrowheads="1"/>
            </p:cNvSpPr>
            <p:nvPr/>
          </p:nvSpPr>
          <p:spPr bwMode="auto">
            <a:xfrm>
              <a:off x="3728864" y="2205024"/>
              <a:ext cx="2016000" cy="1440000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9pPr>
            </a:lstStyle>
            <a:p>
              <a:pPr algn="ctr"/>
              <a:r>
                <a:rPr lang="pt-BR" sz="2800" dirty="0" smtClean="0">
                  <a:latin typeface="Arial" charset="0"/>
                </a:rPr>
                <a:t>A + B → C</a:t>
              </a:r>
              <a:endParaRPr lang="pt-BR" sz="2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Rectangle 5"/>
            <p:cNvSpPr>
              <a:spLocks noChangeArrowheads="1"/>
            </p:cNvSpPr>
            <p:nvPr/>
          </p:nvSpPr>
          <p:spPr bwMode="auto">
            <a:xfrm>
              <a:off x="5817096" y="2636960"/>
              <a:ext cx="3960000" cy="4320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9pPr>
            </a:lstStyle>
            <a:p>
              <a:pPr algn="ctr"/>
              <a:r>
                <a:rPr lang="pt-BR" sz="2400" dirty="0" smtClean="0">
                  <a:latin typeface="Arial" charset="0"/>
                </a:rPr>
                <a:t>80</a:t>
              </a:r>
              <a:r>
                <a:rPr lang="pt-BR" sz="2400" baseline="30000" dirty="0" smtClean="0">
                  <a:latin typeface="Arial" charset="0"/>
                </a:rPr>
                <a:t>0</a:t>
              </a:r>
              <a:r>
                <a:rPr lang="pt-BR" sz="2400" dirty="0" smtClean="0">
                  <a:latin typeface="Arial" charset="0"/>
                </a:rPr>
                <a:t>C = Melhor rendimento</a:t>
              </a:r>
              <a:endParaRPr lang="pt-BR" sz="24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9" name="Conector de seta reta 48"/>
            <p:cNvCxnSpPr/>
            <p:nvPr/>
          </p:nvCxnSpPr>
          <p:spPr>
            <a:xfrm>
              <a:off x="920552" y="2492896"/>
              <a:ext cx="2736000" cy="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Rectangle 5"/>
            <p:cNvSpPr>
              <a:spLocks noChangeArrowheads="1"/>
            </p:cNvSpPr>
            <p:nvPr/>
          </p:nvSpPr>
          <p:spPr bwMode="auto">
            <a:xfrm>
              <a:off x="344488" y="2204864"/>
              <a:ext cx="576000" cy="4320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9pPr>
            </a:lstStyle>
            <a:p>
              <a:pPr algn="ctr"/>
              <a:r>
                <a:rPr lang="pt-BR" sz="2400" dirty="0" smtClean="0">
                  <a:latin typeface="Arial" charset="0"/>
                </a:rPr>
                <a:t>F</a:t>
              </a:r>
              <a:r>
                <a:rPr lang="pt-BR" sz="2400" baseline="-25000" dirty="0" smtClean="0">
                  <a:latin typeface="Arial" charset="0"/>
                </a:rPr>
                <a:t>1</a:t>
              </a:r>
              <a:endParaRPr lang="pt-BR" sz="2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" name="Rectangle 5"/>
            <p:cNvSpPr>
              <a:spLocks noChangeArrowheads="1"/>
            </p:cNvSpPr>
            <p:nvPr/>
          </p:nvSpPr>
          <p:spPr bwMode="auto">
            <a:xfrm>
              <a:off x="920552" y="2060896"/>
              <a:ext cx="2664000" cy="4320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9pPr>
            </a:lstStyle>
            <a:p>
              <a:pPr algn="ctr"/>
              <a:r>
                <a:rPr lang="pt-BR" sz="2400" dirty="0" smtClean="0">
                  <a:solidFill>
                    <a:srgbClr val="FF0000"/>
                  </a:solidFill>
                  <a:latin typeface="Arial" charset="0"/>
                </a:rPr>
                <a:t>Temp. variável</a:t>
              </a:r>
              <a:endParaRPr lang="pt-BR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52" name="Conector de seta reta 51"/>
            <p:cNvCxnSpPr/>
            <p:nvPr/>
          </p:nvCxnSpPr>
          <p:spPr>
            <a:xfrm>
              <a:off x="920552" y="3429048"/>
              <a:ext cx="2736000" cy="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Rectangle 5"/>
            <p:cNvSpPr>
              <a:spLocks noChangeArrowheads="1"/>
            </p:cNvSpPr>
            <p:nvPr/>
          </p:nvSpPr>
          <p:spPr bwMode="auto">
            <a:xfrm>
              <a:off x="344488" y="3141016"/>
              <a:ext cx="576000" cy="4320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9pPr>
            </a:lstStyle>
            <a:p>
              <a:pPr algn="ctr"/>
              <a:r>
                <a:rPr lang="pt-BR" sz="2400" dirty="0" smtClean="0">
                  <a:latin typeface="Arial" charset="0"/>
                </a:rPr>
                <a:t>F</a:t>
              </a:r>
              <a:r>
                <a:rPr lang="pt-BR" sz="2400" baseline="-25000" dirty="0" smtClean="0">
                  <a:latin typeface="Arial" charset="0"/>
                </a:rPr>
                <a:t>2</a:t>
              </a:r>
              <a:endParaRPr lang="pt-BR" sz="2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4" name="Rectangle 5"/>
            <p:cNvSpPr>
              <a:spLocks noChangeArrowheads="1"/>
            </p:cNvSpPr>
            <p:nvPr/>
          </p:nvSpPr>
          <p:spPr bwMode="auto">
            <a:xfrm>
              <a:off x="1064568" y="2997048"/>
              <a:ext cx="2448000" cy="4320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9pPr>
            </a:lstStyle>
            <a:p>
              <a:pPr algn="ctr"/>
              <a:r>
                <a:rPr lang="pt-BR" sz="2400" dirty="0" smtClean="0">
                  <a:solidFill>
                    <a:srgbClr val="FF0000"/>
                  </a:solidFill>
                  <a:latin typeface="Arial" charset="0"/>
                </a:rPr>
                <a:t>[A] = 1 M (Fixa)</a:t>
              </a:r>
              <a:endParaRPr lang="pt-BR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57" name="Rectangle 5"/>
          <p:cNvSpPr>
            <a:spLocks noChangeArrowheads="1"/>
          </p:cNvSpPr>
          <p:nvPr/>
        </p:nvSpPr>
        <p:spPr bwMode="auto">
          <a:xfrm>
            <a:off x="597000" y="5517232"/>
            <a:ext cx="8712000" cy="10800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9pPr>
          </a:lstStyle>
          <a:p>
            <a:pPr algn="just"/>
            <a:r>
              <a:rPr lang="pt-BR" sz="2000" u="sng" dirty="0" smtClean="0">
                <a:solidFill>
                  <a:srgbClr val="FF0000"/>
                </a:solidFill>
                <a:latin typeface="Arial" charset="0"/>
              </a:rPr>
              <a:t>Procedimento errado</a:t>
            </a:r>
            <a:r>
              <a:rPr lang="pt-BR" sz="2000" dirty="0" smtClean="0">
                <a:latin typeface="Arial" charset="0"/>
              </a:rPr>
              <a:t>: a interação entre as </a:t>
            </a:r>
            <a:r>
              <a:rPr lang="pt-BR" sz="2000" dirty="0" smtClean="0">
                <a:latin typeface="Arial" charset="0"/>
                <a:cs typeface="Arial" pitchFamily="34" charset="0"/>
              </a:rPr>
              <a:t>variáveis não está sendo</a:t>
            </a:r>
          </a:p>
          <a:p>
            <a:pPr algn="just"/>
            <a:r>
              <a:rPr lang="pt-BR" sz="2000" dirty="0" smtClean="0">
                <a:latin typeface="Arial" charset="0"/>
                <a:cs typeface="Arial" pitchFamily="34" charset="0"/>
              </a:rPr>
              <a:t>considerada, ou seja: as variáveis podem se influenciar mutuamente,</a:t>
            </a:r>
          </a:p>
          <a:p>
            <a:pPr algn="just"/>
            <a:r>
              <a:rPr lang="pt-BR" sz="2000" dirty="0" smtClean="0">
                <a:latin typeface="Arial" charset="0"/>
                <a:cs typeface="Arial" pitchFamily="34" charset="0"/>
              </a:rPr>
              <a:t>e o valor ideal para uma delas pode depender do valor da outra.</a:t>
            </a:r>
            <a:endParaRPr lang="pt-BR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Número de Slid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00E9-8781-4FB1-8588-3144CCC07442}" type="slidenum">
              <a:rPr lang="pt-BR" smtClean="0"/>
              <a:pPr/>
              <a:t>6</a:t>
            </a:fld>
            <a:endParaRPr lang="pt-BR" dirty="0"/>
          </a:p>
        </p:txBody>
      </p:sp>
      <p:grpSp>
        <p:nvGrpSpPr>
          <p:cNvPr id="34" name="Grupo 33"/>
          <p:cNvGrpSpPr/>
          <p:nvPr/>
        </p:nvGrpSpPr>
        <p:grpSpPr>
          <a:xfrm>
            <a:off x="308680" y="1916864"/>
            <a:ext cx="9288640" cy="3888400"/>
            <a:chOff x="416496" y="1556792"/>
            <a:chExt cx="9288640" cy="3888400"/>
          </a:xfrm>
        </p:grpSpPr>
        <p:grpSp>
          <p:nvGrpSpPr>
            <p:cNvPr id="32" name="Grupo 31"/>
            <p:cNvGrpSpPr/>
            <p:nvPr/>
          </p:nvGrpSpPr>
          <p:grpSpPr>
            <a:xfrm>
              <a:off x="1352600" y="1556792"/>
              <a:ext cx="7416624" cy="2376289"/>
              <a:chOff x="1352600" y="1556792"/>
              <a:chExt cx="7416624" cy="2376289"/>
            </a:xfrm>
          </p:grpSpPr>
          <p:sp>
            <p:nvSpPr>
              <p:cNvPr id="3" name="Rectangle 5"/>
              <p:cNvSpPr>
                <a:spLocks noChangeArrowheads="1"/>
              </p:cNvSpPr>
              <p:nvPr/>
            </p:nvSpPr>
            <p:spPr bwMode="auto">
              <a:xfrm>
                <a:off x="4232920" y="2132856"/>
                <a:ext cx="1800200" cy="1800225"/>
              </a:xfrm>
              <a:prstGeom prst="rect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kern="1200">
                    <a:solidFill>
                      <a:schemeClr val="tx1"/>
                    </a:solidFill>
                    <a:latin typeface="Univers" pitchFamily="34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kern="1200">
                    <a:solidFill>
                      <a:schemeClr val="tx1"/>
                    </a:solidFill>
                    <a:latin typeface="Univers" pitchFamily="34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kern="1200">
                    <a:solidFill>
                      <a:schemeClr val="tx1"/>
                    </a:solidFill>
                    <a:latin typeface="Univers" pitchFamily="34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kern="1200">
                    <a:solidFill>
                      <a:schemeClr val="tx1"/>
                    </a:solidFill>
                    <a:latin typeface="Univers" pitchFamily="34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kern="1200">
                    <a:solidFill>
                      <a:schemeClr val="tx1"/>
                    </a:solidFill>
                    <a:latin typeface="Univers" pitchFamily="34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400" b="1" kern="1200">
                    <a:solidFill>
                      <a:schemeClr val="tx1"/>
                    </a:solidFill>
                    <a:latin typeface="Univers" pitchFamily="34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400" b="1" kern="1200">
                    <a:solidFill>
                      <a:schemeClr val="tx1"/>
                    </a:solidFill>
                    <a:latin typeface="Univers" pitchFamily="34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400" b="1" kern="1200">
                    <a:solidFill>
                      <a:schemeClr val="tx1"/>
                    </a:solidFill>
                    <a:latin typeface="Univers" pitchFamily="34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400" b="1" kern="1200">
                    <a:solidFill>
                      <a:schemeClr val="tx1"/>
                    </a:solidFill>
                    <a:latin typeface="Univers" pitchFamily="34" charset="0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pt-BR" sz="2800" dirty="0" smtClean="0">
                    <a:latin typeface="Arial" charset="0"/>
                  </a:rPr>
                  <a:t>Sistema</a:t>
                </a:r>
                <a:endParaRPr lang="pt-BR" sz="2800" dirty="0"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18" name="Grupo 17"/>
              <p:cNvGrpSpPr/>
              <p:nvPr/>
            </p:nvGrpSpPr>
            <p:grpSpPr>
              <a:xfrm>
                <a:off x="1352600" y="1556792"/>
                <a:ext cx="2664096" cy="2304256"/>
                <a:chOff x="1352600" y="1556792"/>
                <a:chExt cx="2664096" cy="2304256"/>
              </a:xfrm>
            </p:grpSpPr>
            <p:cxnSp>
              <p:nvCxnSpPr>
                <p:cNvPr id="8" name="Conector de seta reta 7"/>
                <p:cNvCxnSpPr/>
                <p:nvPr/>
              </p:nvCxnSpPr>
              <p:spPr>
                <a:xfrm>
                  <a:off x="2216696" y="2492896"/>
                  <a:ext cx="1800000" cy="0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" name="Conector de seta reta 8"/>
                <p:cNvCxnSpPr/>
                <p:nvPr/>
              </p:nvCxnSpPr>
              <p:spPr>
                <a:xfrm>
                  <a:off x="2216696" y="2924944"/>
                  <a:ext cx="1800000" cy="0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Conector de seta reta 9"/>
                <p:cNvCxnSpPr/>
                <p:nvPr/>
              </p:nvCxnSpPr>
              <p:spPr>
                <a:xfrm>
                  <a:off x="2216696" y="3645024"/>
                  <a:ext cx="1800000" cy="0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Conector reto 11"/>
                <p:cNvCxnSpPr/>
                <p:nvPr/>
              </p:nvCxnSpPr>
              <p:spPr>
                <a:xfrm>
                  <a:off x="3152800" y="2996952"/>
                  <a:ext cx="0" cy="54000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4" name="Rectangle 5"/>
                <p:cNvSpPr>
                  <a:spLocks noChangeArrowheads="1"/>
                </p:cNvSpPr>
                <p:nvPr/>
              </p:nvSpPr>
              <p:spPr bwMode="auto">
                <a:xfrm>
                  <a:off x="1352600" y="2204864"/>
                  <a:ext cx="576000" cy="432000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defPPr>
                    <a:defRPr lang="en-US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 b="1" kern="1200">
                      <a:solidFill>
                        <a:schemeClr val="tx1"/>
                      </a:solidFill>
                      <a:latin typeface="Univers" pitchFamily="34" charset="0"/>
                      <a:ea typeface="+mn-ea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 b="1" kern="1200">
                      <a:solidFill>
                        <a:schemeClr val="tx1"/>
                      </a:solidFill>
                      <a:latin typeface="Univers" pitchFamily="34" charset="0"/>
                      <a:ea typeface="+mn-ea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 b="1" kern="1200">
                      <a:solidFill>
                        <a:schemeClr val="tx1"/>
                      </a:solidFill>
                      <a:latin typeface="Univers" pitchFamily="34" charset="0"/>
                      <a:ea typeface="+mn-ea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 b="1" kern="1200">
                      <a:solidFill>
                        <a:schemeClr val="tx1"/>
                      </a:solidFill>
                      <a:latin typeface="Univers" pitchFamily="34" charset="0"/>
                      <a:ea typeface="+mn-ea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 b="1" kern="1200">
                      <a:solidFill>
                        <a:schemeClr val="tx1"/>
                      </a:solidFill>
                      <a:latin typeface="Univers" pitchFamily="34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400" b="1" kern="1200">
                      <a:solidFill>
                        <a:schemeClr val="tx1"/>
                      </a:solidFill>
                      <a:latin typeface="Univers" pitchFamily="34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400" b="1" kern="1200">
                      <a:solidFill>
                        <a:schemeClr val="tx1"/>
                      </a:solidFill>
                      <a:latin typeface="Univers" pitchFamily="34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400" b="1" kern="1200">
                      <a:solidFill>
                        <a:schemeClr val="tx1"/>
                      </a:solidFill>
                      <a:latin typeface="Univers" pitchFamily="34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400" b="1" kern="1200">
                      <a:solidFill>
                        <a:schemeClr val="tx1"/>
                      </a:solidFill>
                      <a:latin typeface="Univers" pitchFamily="34" charset="0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pt-BR" sz="2400" dirty="0" smtClean="0">
                      <a:latin typeface="Arial" charset="0"/>
                    </a:rPr>
                    <a:t>F</a:t>
                  </a:r>
                  <a:r>
                    <a:rPr lang="pt-BR" sz="2400" baseline="-25000" dirty="0" smtClean="0">
                      <a:latin typeface="Arial" charset="0"/>
                    </a:rPr>
                    <a:t>1</a:t>
                  </a:r>
                  <a:endParaRPr lang="pt-BR" sz="24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5" name="Rectangle 5"/>
                <p:cNvSpPr>
                  <a:spLocks noChangeArrowheads="1"/>
                </p:cNvSpPr>
                <p:nvPr/>
              </p:nvSpPr>
              <p:spPr bwMode="auto">
                <a:xfrm>
                  <a:off x="1352600" y="2636960"/>
                  <a:ext cx="576000" cy="432000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defPPr>
                    <a:defRPr lang="en-US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 b="1" kern="1200">
                      <a:solidFill>
                        <a:schemeClr val="tx1"/>
                      </a:solidFill>
                      <a:latin typeface="Univers" pitchFamily="34" charset="0"/>
                      <a:ea typeface="+mn-ea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 b="1" kern="1200">
                      <a:solidFill>
                        <a:schemeClr val="tx1"/>
                      </a:solidFill>
                      <a:latin typeface="Univers" pitchFamily="34" charset="0"/>
                      <a:ea typeface="+mn-ea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 b="1" kern="1200">
                      <a:solidFill>
                        <a:schemeClr val="tx1"/>
                      </a:solidFill>
                      <a:latin typeface="Univers" pitchFamily="34" charset="0"/>
                      <a:ea typeface="+mn-ea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 b="1" kern="1200">
                      <a:solidFill>
                        <a:schemeClr val="tx1"/>
                      </a:solidFill>
                      <a:latin typeface="Univers" pitchFamily="34" charset="0"/>
                      <a:ea typeface="+mn-ea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 b="1" kern="1200">
                      <a:solidFill>
                        <a:schemeClr val="tx1"/>
                      </a:solidFill>
                      <a:latin typeface="Univers" pitchFamily="34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400" b="1" kern="1200">
                      <a:solidFill>
                        <a:schemeClr val="tx1"/>
                      </a:solidFill>
                      <a:latin typeface="Univers" pitchFamily="34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400" b="1" kern="1200">
                      <a:solidFill>
                        <a:schemeClr val="tx1"/>
                      </a:solidFill>
                      <a:latin typeface="Univers" pitchFamily="34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400" b="1" kern="1200">
                      <a:solidFill>
                        <a:schemeClr val="tx1"/>
                      </a:solidFill>
                      <a:latin typeface="Univers" pitchFamily="34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400" b="1" kern="1200">
                      <a:solidFill>
                        <a:schemeClr val="tx1"/>
                      </a:solidFill>
                      <a:latin typeface="Univers" pitchFamily="34" charset="0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pt-BR" sz="2400" dirty="0" smtClean="0">
                      <a:latin typeface="Arial" charset="0"/>
                    </a:rPr>
                    <a:t>F</a:t>
                  </a:r>
                  <a:r>
                    <a:rPr lang="pt-BR" sz="2400" baseline="-25000" dirty="0" smtClean="0">
                      <a:latin typeface="Arial" charset="0"/>
                    </a:rPr>
                    <a:t>2</a:t>
                  </a:r>
                  <a:endParaRPr lang="pt-BR" sz="24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6" name="Rectangle 5"/>
                <p:cNvSpPr>
                  <a:spLocks noChangeArrowheads="1"/>
                </p:cNvSpPr>
                <p:nvPr/>
              </p:nvSpPr>
              <p:spPr bwMode="auto">
                <a:xfrm>
                  <a:off x="1352600" y="3429048"/>
                  <a:ext cx="576000" cy="432000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defPPr>
                    <a:defRPr lang="en-US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 b="1" kern="1200">
                      <a:solidFill>
                        <a:schemeClr val="tx1"/>
                      </a:solidFill>
                      <a:latin typeface="Univers" pitchFamily="34" charset="0"/>
                      <a:ea typeface="+mn-ea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 b="1" kern="1200">
                      <a:solidFill>
                        <a:schemeClr val="tx1"/>
                      </a:solidFill>
                      <a:latin typeface="Univers" pitchFamily="34" charset="0"/>
                      <a:ea typeface="+mn-ea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 b="1" kern="1200">
                      <a:solidFill>
                        <a:schemeClr val="tx1"/>
                      </a:solidFill>
                      <a:latin typeface="Univers" pitchFamily="34" charset="0"/>
                      <a:ea typeface="+mn-ea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 b="1" kern="1200">
                      <a:solidFill>
                        <a:schemeClr val="tx1"/>
                      </a:solidFill>
                      <a:latin typeface="Univers" pitchFamily="34" charset="0"/>
                      <a:ea typeface="+mn-ea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 b="1" kern="1200">
                      <a:solidFill>
                        <a:schemeClr val="tx1"/>
                      </a:solidFill>
                      <a:latin typeface="Univers" pitchFamily="34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400" b="1" kern="1200">
                      <a:solidFill>
                        <a:schemeClr val="tx1"/>
                      </a:solidFill>
                      <a:latin typeface="Univers" pitchFamily="34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400" b="1" kern="1200">
                      <a:solidFill>
                        <a:schemeClr val="tx1"/>
                      </a:solidFill>
                      <a:latin typeface="Univers" pitchFamily="34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400" b="1" kern="1200">
                      <a:solidFill>
                        <a:schemeClr val="tx1"/>
                      </a:solidFill>
                      <a:latin typeface="Univers" pitchFamily="34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400" b="1" kern="1200">
                      <a:solidFill>
                        <a:schemeClr val="tx1"/>
                      </a:solidFill>
                      <a:latin typeface="Univers" pitchFamily="34" charset="0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pt-BR" sz="2400" dirty="0" err="1" smtClean="0">
                      <a:latin typeface="Arial" charset="0"/>
                    </a:rPr>
                    <a:t>F</a:t>
                  </a:r>
                  <a:r>
                    <a:rPr lang="pt-BR" sz="2400" baseline="-25000" dirty="0" err="1" smtClean="0">
                      <a:latin typeface="Arial" charset="0"/>
                    </a:rPr>
                    <a:t>k</a:t>
                  </a:r>
                  <a:endParaRPr lang="pt-BR" sz="24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7" name="Rectangle 5"/>
                <p:cNvSpPr>
                  <a:spLocks noChangeArrowheads="1"/>
                </p:cNvSpPr>
                <p:nvPr/>
              </p:nvSpPr>
              <p:spPr bwMode="auto">
                <a:xfrm>
                  <a:off x="2360712" y="1556792"/>
                  <a:ext cx="1440000" cy="432000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defPPr>
                    <a:defRPr lang="en-US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 b="1" kern="1200">
                      <a:solidFill>
                        <a:schemeClr val="tx1"/>
                      </a:solidFill>
                      <a:latin typeface="Univers" pitchFamily="34" charset="0"/>
                      <a:ea typeface="+mn-ea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 b="1" kern="1200">
                      <a:solidFill>
                        <a:schemeClr val="tx1"/>
                      </a:solidFill>
                      <a:latin typeface="Univers" pitchFamily="34" charset="0"/>
                      <a:ea typeface="+mn-ea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 b="1" kern="1200">
                      <a:solidFill>
                        <a:schemeClr val="tx1"/>
                      </a:solidFill>
                      <a:latin typeface="Univers" pitchFamily="34" charset="0"/>
                      <a:ea typeface="+mn-ea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 b="1" kern="1200">
                      <a:solidFill>
                        <a:schemeClr val="tx1"/>
                      </a:solidFill>
                      <a:latin typeface="Univers" pitchFamily="34" charset="0"/>
                      <a:ea typeface="+mn-ea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 b="1" kern="1200">
                      <a:solidFill>
                        <a:schemeClr val="tx1"/>
                      </a:solidFill>
                      <a:latin typeface="Univers" pitchFamily="34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400" b="1" kern="1200">
                      <a:solidFill>
                        <a:schemeClr val="tx1"/>
                      </a:solidFill>
                      <a:latin typeface="Univers" pitchFamily="34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400" b="1" kern="1200">
                      <a:solidFill>
                        <a:schemeClr val="tx1"/>
                      </a:solidFill>
                      <a:latin typeface="Univers" pitchFamily="34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400" b="1" kern="1200">
                      <a:solidFill>
                        <a:schemeClr val="tx1"/>
                      </a:solidFill>
                      <a:latin typeface="Univers" pitchFamily="34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400" b="1" kern="1200">
                      <a:solidFill>
                        <a:schemeClr val="tx1"/>
                      </a:solidFill>
                      <a:latin typeface="Univers" pitchFamily="34" charset="0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pt-BR" sz="2400" dirty="0" smtClean="0">
                      <a:latin typeface="Arial" charset="0"/>
                    </a:rPr>
                    <a:t>Fatores</a:t>
                  </a:r>
                  <a:endParaRPr lang="pt-BR" sz="2400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28" name="Grupo 27"/>
              <p:cNvGrpSpPr/>
              <p:nvPr/>
            </p:nvGrpSpPr>
            <p:grpSpPr>
              <a:xfrm>
                <a:off x="6393160" y="1556792"/>
                <a:ext cx="2376064" cy="2304256"/>
                <a:chOff x="7041432" y="1556792"/>
                <a:chExt cx="2376064" cy="2304256"/>
              </a:xfrm>
            </p:grpSpPr>
            <p:cxnSp>
              <p:nvCxnSpPr>
                <p:cNvPr id="20" name="Conector de seta reta 19"/>
                <p:cNvCxnSpPr/>
                <p:nvPr/>
              </p:nvCxnSpPr>
              <p:spPr>
                <a:xfrm>
                  <a:off x="7041432" y="2492896"/>
                  <a:ext cx="1800000" cy="0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Conector de seta reta 20"/>
                <p:cNvCxnSpPr/>
                <p:nvPr/>
              </p:nvCxnSpPr>
              <p:spPr>
                <a:xfrm>
                  <a:off x="7041432" y="2924944"/>
                  <a:ext cx="1800000" cy="0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Conector de seta reta 21"/>
                <p:cNvCxnSpPr/>
                <p:nvPr/>
              </p:nvCxnSpPr>
              <p:spPr>
                <a:xfrm>
                  <a:off x="7041432" y="3645024"/>
                  <a:ext cx="1800000" cy="0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Conector reto 22"/>
                <p:cNvCxnSpPr/>
                <p:nvPr/>
              </p:nvCxnSpPr>
              <p:spPr>
                <a:xfrm>
                  <a:off x="7977536" y="2996952"/>
                  <a:ext cx="0" cy="54000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4" name="Rectangle 5"/>
                <p:cNvSpPr>
                  <a:spLocks noChangeArrowheads="1"/>
                </p:cNvSpPr>
                <p:nvPr/>
              </p:nvSpPr>
              <p:spPr bwMode="auto">
                <a:xfrm>
                  <a:off x="8841496" y="2204864"/>
                  <a:ext cx="576000" cy="432000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defPPr>
                    <a:defRPr lang="en-US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 b="1" kern="1200">
                      <a:solidFill>
                        <a:schemeClr val="tx1"/>
                      </a:solidFill>
                      <a:latin typeface="Univers" pitchFamily="34" charset="0"/>
                      <a:ea typeface="+mn-ea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 b="1" kern="1200">
                      <a:solidFill>
                        <a:schemeClr val="tx1"/>
                      </a:solidFill>
                      <a:latin typeface="Univers" pitchFamily="34" charset="0"/>
                      <a:ea typeface="+mn-ea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 b="1" kern="1200">
                      <a:solidFill>
                        <a:schemeClr val="tx1"/>
                      </a:solidFill>
                      <a:latin typeface="Univers" pitchFamily="34" charset="0"/>
                      <a:ea typeface="+mn-ea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 b="1" kern="1200">
                      <a:solidFill>
                        <a:schemeClr val="tx1"/>
                      </a:solidFill>
                      <a:latin typeface="Univers" pitchFamily="34" charset="0"/>
                      <a:ea typeface="+mn-ea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 b="1" kern="1200">
                      <a:solidFill>
                        <a:schemeClr val="tx1"/>
                      </a:solidFill>
                      <a:latin typeface="Univers" pitchFamily="34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400" b="1" kern="1200">
                      <a:solidFill>
                        <a:schemeClr val="tx1"/>
                      </a:solidFill>
                      <a:latin typeface="Univers" pitchFamily="34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400" b="1" kern="1200">
                      <a:solidFill>
                        <a:schemeClr val="tx1"/>
                      </a:solidFill>
                      <a:latin typeface="Univers" pitchFamily="34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400" b="1" kern="1200">
                      <a:solidFill>
                        <a:schemeClr val="tx1"/>
                      </a:solidFill>
                      <a:latin typeface="Univers" pitchFamily="34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400" b="1" kern="1200">
                      <a:solidFill>
                        <a:schemeClr val="tx1"/>
                      </a:solidFill>
                      <a:latin typeface="Univers" pitchFamily="34" charset="0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pt-BR" sz="2400" dirty="0" smtClean="0">
                      <a:latin typeface="Arial" charset="0"/>
                    </a:rPr>
                    <a:t>R</a:t>
                  </a:r>
                  <a:r>
                    <a:rPr lang="pt-BR" sz="2400" baseline="-25000" dirty="0" smtClean="0">
                      <a:latin typeface="Arial" charset="0"/>
                    </a:rPr>
                    <a:t>1</a:t>
                  </a:r>
                  <a:endParaRPr lang="pt-BR" sz="24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5" name="Rectangle 5"/>
                <p:cNvSpPr>
                  <a:spLocks noChangeArrowheads="1"/>
                </p:cNvSpPr>
                <p:nvPr/>
              </p:nvSpPr>
              <p:spPr bwMode="auto">
                <a:xfrm>
                  <a:off x="8841496" y="2636960"/>
                  <a:ext cx="576000" cy="432000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defPPr>
                    <a:defRPr lang="en-US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 b="1" kern="1200">
                      <a:solidFill>
                        <a:schemeClr val="tx1"/>
                      </a:solidFill>
                      <a:latin typeface="Univers" pitchFamily="34" charset="0"/>
                      <a:ea typeface="+mn-ea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 b="1" kern="1200">
                      <a:solidFill>
                        <a:schemeClr val="tx1"/>
                      </a:solidFill>
                      <a:latin typeface="Univers" pitchFamily="34" charset="0"/>
                      <a:ea typeface="+mn-ea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 b="1" kern="1200">
                      <a:solidFill>
                        <a:schemeClr val="tx1"/>
                      </a:solidFill>
                      <a:latin typeface="Univers" pitchFamily="34" charset="0"/>
                      <a:ea typeface="+mn-ea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 b="1" kern="1200">
                      <a:solidFill>
                        <a:schemeClr val="tx1"/>
                      </a:solidFill>
                      <a:latin typeface="Univers" pitchFamily="34" charset="0"/>
                      <a:ea typeface="+mn-ea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 b="1" kern="1200">
                      <a:solidFill>
                        <a:schemeClr val="tx1"/>
                      </a:solidFill>
                      <a:latin typeface="Univers" pitchFamily="34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400" b="1" kern="1200">
                      <a:solidFill>
                        <a:schemeClr val="tx1"/>
                      </a:solidFill>
                      <a:latin typeface="Univers" pitchFamily="34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400" b="1" kern="1200">
                      <a:solidFill>
                        <a:schemeClr val="tx1"/>
                      </a:solidFill>
                      <a:latin typeface="Univers" pitchFamily="34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400" b="1" kern="1200">
                      <a:solidFill>
                        <a:schemeClr val="tx1"/>
                      </a:solidFill>
                      <a:latin typeface="Univers" pitchFamily="34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400" b="1" kern="1200">
                      <a:solidFill>
                        <a:schemeClr val="tx1"/>
                      </a:solidFill>
                      <a:latin typeface="Univers" pitchFamily="34" charset="0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pt-BR" sz="2400" dirty="0" smtClean="0">
                      <a:latin typeface="Arial" charset="0"/>
                    </a:rPr>
                    <a:t>R</a:t>
                  </a:r>
                  <a:r>
                    <a:rPr lang="pt-BR" sz="2400" baseline="-25000" dirty="0" smtClean="0">
                      <a:latin typeface="Arial" charset="0"/>
                    </a:rPr>
                    <a:t>2</a:t>
                  </a:r>
                  <a:endParaRPr lang="pt-BR" sz="24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6" name="Rectangle 5"/>
                <p:cNvSpPr>
                  <a:spLocks noChangeArrowheads="1"/>
                </p:cNvSpPr>
                <p:nvPr/>
              </p:nvSpPr>
              <p:spPr bwMode="auto">
                <a:xfrm>
                  <a:off x="8841496" y="3429048"/>
                  <a:ext cx="576000" cy="432000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defPPr>
                    <a:defRPr lang="en-US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 b="1" kern="1200">
                      <a:solidFill>
                        <a:schemeClr val="tx1"/>
                      </a:solidFill>
                      <a:latin typeface="Univers" pitchFamily="34" charset="0"/>
                      <a:ea typeface="+mn-ea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 b="1" kern="1200">
                      <a:solidFill>
                        <a:schemeClr val="tx1"/>
                      </a:solidFill>
                      <a:latin typeface="Univers" pitchFamily="34" charset="0"/>
                      <a:ea typeface="+mn-ea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 b="1" kern="1200">
                      <a:solidFill>
                        <a:schemeClr val="tx1"/>
                      </a:solidFill>
                      <a:latin typeface="Univers" pitchFamily="34" charset="0"/>
                      <a:ea typeface="+mn-ea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 b="1" kern="1200">
                      <a:solidFill>
                        <a:schemeClr val="tx1"/>
                      </a:solidFill>
                      <a:latin typeface="Univers" pitchFamily="34" charset="0"/>
                      <a:ea typeface="+mn-ea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 b="1" kern="1200">
                      <a:solidFill>
                        <a:schemeClr val="tx1"/>
                      </a:solidFill>
                      <a:latin typeface="Univers" pitchFamily="34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400" b="1" kern="1200">
                      <a:solidFill>
                        <a:schemeClr val="tx1"/>
                      </a:solidFill>
                      <a:latin typeface="Univers" pitchFamily="34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400" b="1" kern="1200">
                      <a:solidFill>
                        <a:schemeClr val="tx1"/>
                      </a:solidFill>
                      <a:latin typeface="Univers" pitchFamily="34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400" b="1" kern="1200">
                      <a:solidFill>
                        <a:schemeClr val="tx1"/>
                      </a:solidFill>
                      <a:latin typeface="Univers" pitchFamily="34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400" b="1" kern="1200">
                      <a:solidFill>
                        <a:schemeClr val="tx1"/>
                      </a:solidFill>
                      <a:latin typeface="Univers" pitchFamily="34" charset="0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pt-BR" sz="2400" dirty="0" err="1" smtClean="0">
                      <a:latin typeface="Arial" charset="0"/>
                    </a:rPr>
                    <a:t>R</a:t>
                  </a:r>
                  <a:r>
                    <a:rPr lang="pt-BR" sz="2400" baseline="-25000" dirty="0" err="1" smtClean="0">
                      <a:latin typeface="Arial" charset="0"/>
                    </a:rPr>
                    <a:t>j</a:t>
                  </a:r>
                  <a:endParaRPr lang="pt-BR" sz="24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7" name="Rectangle 5"/>
                <p:cNvSpPr>
                  <a:spLocks noChangeArrowheads="1"/>
                </p:cNvSpPr>
                <p:nvPr/>
              </p:nvSpPr>
              <p:spPr bwMode="auto">
                <a:xfrm>
                  <a:off x="7185248" y="1556792"/>
                  <a:ext cx="1440000" cy="432000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defPPr>
                    <a:defRPr lang="en-US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 b="1" kern="1200">
                      <a:solidFill>
                        <a:schemeClr val="tx1"/>
                      </a:solidFill>
                      <a:latin typeface="Univers" pitchFamily="34" charset="0"/>
                      <a:ea typeface="+mn-ea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 b="1" kern="1200">
                      <a:solidFill>
                        <a:schemeClr val="tx1"/>
                      </a:solidFill>
                      <a:latin typeface="Univers" pitchFamily="34" charset="0"/>
                      <a:ea typeface="+mn-ea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 b="1" kern="1200">
                      <a:solidFill>
                        <a:schemeClr val="tx1"/>
                      </a:solidFill>
                      <a:latin typeface="Univers" pitchFamily="34" charset="0"/>
                      <a:ea typeface="+mn-ea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 b="1" kern="1200">
                      <a:solidFill>
                        <a:schemeClr val="tx1"/>
                      </a:solidFill>
                      <a:latin typeface="Univers" pitchFamily="34" charset="0"/>
                      <a:ea typeface="+mn-ea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 b="1" kern="1200">
                      <a:solidFill>
                        <a:schemeClr val="tx1"/>
                      </a:solidFill>
                      <a:latin typeface="Univers" pitchFamily="34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400" b="1" kern="1200">
                      <a:solidFill>
                        <a:schemeClr val="tx1"/>
                      </a:solidFill>
                      <a:latin typeface="Univers" pitchFamily="34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400" b="1" kern="1200">
                      <a:solidFill>
                        <a:schemeClr val="tx1"/>
                      </a:solidFill>
                      <a:latin typeface="Univers" pitchFamily="34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400" b="1" kern="1200">
                      <a:solidFill>
                        <a:schemeClr val="tx1"/>
                      </a:solidFill>
                      <a:latin typeface="Univers" pitchFamily="34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400" b="1" kern="1200">
                      <a:solidFill>
                        <a:schemeClr val="tx1"/>
                      </a:solidFill>
                      <a:latin typeface="Univers" pitchFamily="34" charset="0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pt-BR" sz="2400" dirty="0" smtClean="0">
                      <a:latin typeface="Arial" charset="0"/>
                    </a:rPr>
                    <a:t>Respostas</a:t>
                  </a:r>
                  <a:endParaRPr lang="pt-BR" sz="2400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</p:grpSp>
        <p:sp>
          <p:nvSpPr>
            <p:cNvPr id="29" name="Rectangle 5"/>
            <p:cNvSpPr>
              <a:spLocks noChangeArrowheads="1"/>
            </p:cNvSpPr>
            <p:nvPr/>
          </p:nvSpPr>
          <p:spPr bwMode="auto">
            <a:xfrm>
              <a:off x="416496" y="4077072"/>
              <a:ext cx="4536000" cy="13680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9pPr>
            </a:lstStyle>
            <a:p>
              <a:pPr algn="ctr"/>
              <a:r>
                <a:rPr lang="pt-BR" sz="2000" dirty="0" smtClean="0">
                  <a:solidFill>
                    <a:srgbClr val="FF0000"/>
                  </a:solidFill>
                  <a:latin typeface="Arial" charset="0"/>
                </a:rPr>
                <a:t>Variáveis de entrada</a:t>
              </a:r>
            </a:p>
            <a:p>
              <a:pPr algn="ctr"/>
              <a:r>
                <a:rPr lang="pt-BR" sz="2000" dirty="0" smtClean="0">
                  <a:solidFill>
                    <a:srgbClr val="FF0000"/>
                  </a:solidFill>
                  <a:latin typeface="Arial" charset="0"/>
                  <a:cs typeface="Arial" pitchFamily="34" charset="0"/>
                </a:rPr>
                <a:t>(Controladas pelo experimentador</a:t>
              </a:r>
              <a:r>
                <a:rPr lang="pt-BR" sz="2400" dirty="0" smtClean="0">
                  <a:solidFill>
                    <a:srgbClr val="FF0000"/>
                  </a:solidFill>
                  <a:latin typeface="Arial" charset="0"/>
                  <a:cs typeface="Arial" pitchFamily="34" charset="0"/>
                </a:rPr>
                <a:t>)</a:t>
              </a:r>
            </a:p>
            <a:p>
              <a:pPr algn="just"/>
              <a:r>
                <a:rPr lang="pt-BR" sz="1800" dirty="0" smtClean="0">
                  <a:latin typeface="Arial" charset="0"/>
                  <a:cs typeface="Arial" pitchFamily="34" charset="0"/>
                </a:rPr>
                <a:t>      Qualitativas : tipo de catalisador</a:t>
              </a:r>
            </a:p>
            <a:p>
              <a:pPr algn="just"/>
              <a:r>
                <a:rPr lang="pt-BR" sz="1800" dirty="0" smtClean="0">
                  <a:latin typeface="Arial" charset="0"/>
                  <a:cs typeface="Arial" pitchFamily="34" charset="0"/>
                </a:rPr>
                <a:t>      Quantitativas: temperatura, conc.,etc.</a:t>
              </a:r>
              <a:endParaRPr lang="pt-BR" sz="1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" name="Rectangle 5"/>
            <p:cNvSpPr>
              <a:spLocks noChangeArrowheads="1"/>
            </p:cNvSpPr>
            <p:nvPr/>
          </p:nvSpPr>
          <p:spPr bwMode="auto">
            <a:xfrm>
              <a:off x="6177136" y="4077192"/>
              <a:ext cx="3528000" cy="13680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9pPr>
            </a:lstStyle>
            <a:p>
              <a:pPr algn="ctr"/>
              <a:r>
                <a:rPr lang="pt-BR" sz="2000" dirty="0" smtClean="0">
                  <a:solidFill>
                    <a:srgbClr val="FF0000"/>
                  </a:solidFill>
                  <a:latin typeface="Arial" charset="0"/>
                </a:rPr>
                <a:t>Variáveis de saída</a:t>
              </a:r>
            </a:p>
            <a:p>
              <a:pPr algn="ctr"/>
              <a:endParaRPr lang="pt-BR" sz="2000" dirty="0" smtClean="0">
                <a:solidFill>
                  <a:srgbClr val="FF0000"/>
                </a:solidFill>
                <a:latin typeface="Arial" charset="0"/>
              </a:endParaRPr>
            </a:p>
            <a:p>
              <a:pPr algn="just"/>
              <a:r>
                <a:rPr lang="pt-BR" sz="1800" dirty="0" smtClean="0">
                  <a:latin typeface="Arial" charset="0"/>
                </a:rPr>
                <a:t>Qualitativas: coloração</a:t>
              </a:r>
            </a:p>
            <a:p>
              <a:pPr algn="just"/>
              <a:r>
                <a:rPr lang="pt-BR" sz="1800" dirty="0" smtClean="0">
                  <a:latin typeface="Arial" charset="0"/>
                </a:rPr>
                <a:t>Quantitativas: rendimentos</a:t>
              </a:r>
            </a:p>
          </p:txBody>
        </p:sp>
      </p:grpSp>
      <p:sp>
        <p:nvSpPr>
          <p:cNvPr id="31" name="Retângulo 30"/>
          <p:cNvSpPr/>
          <p:nvPr/>
        </p:nvSpPr>
        <p:spPr>
          <a:xfrm>
            <a:off x="1353000" y="116632"/>
            <a:ext cx="7200000" cy="648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600" b="1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Planejamento de Experimentos</a:t>
            </a:r>
            <a:endParaRPr lang="pt-BR" sz="3600" b="1" u="sng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Rectangle 5"/>
          <p:cNvSpPr>
            <a:spLocks noChangeArrowheads="1"/>
          </p:cNvSpPr>
          <p:nvPr/>
        </p:nvSpPr>
        <p:spPr bwMode="auto">
          <a:xfrm>
            <a:off x="561000" y="980728"/>
            <a:ext cx="8784000" cy="5040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9pPr>
          </a:lstStyle>
          <a:p>
            <a:pPr algn="just"/>
            <a:r>
              <a:rPr lang="pt-BR" sz="2000" u="sng" dirty="0" smtClean="0">
                <a:solidFill>
                  <a:srgbClr val="FF0000"/>
                </a:solidFill>
                <a:latin typeface="Arial" charset="0"/>
              </a:rPr>
              <a:t>Procedimento correto</a:t>
            </a:r>
            <a:r>
              <a:rPr lang="pt-BR" sz="2000" dirty="0" smtClean="0">
                <a:latin typeface="Arial" charset="0"/>
              </a:rPr>
              <a:t>: fazer variar todas as variáveis ao mesmo tempo.</a:t>
            </a:r>
            <a:endParaRPr lang="pt-BR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Número de Slid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00E9-8781-4FB1-8588-3144CCC07442}" type="slidenum">
              <a:rPr lang="pt-BR" smtClean="0"/>
              <a:pPr/>
              <a:t>7</a:t>
            </a:fld>
            <a:endParaRPr lang="pt-BR" dirty="0"/>
          </a:p>
        </p:txBody>
      </p:sp>
      <p:sp>
        <p:nvSpPr>
          <p:cNvPr id="14" name="Retângulo 13"/>
          <p:cNvSpPr/>
          <p:nvPr/>
        </p:nvSpPr>
        <p:spPr>
          <a:xfrm>
            <a:off x="1173000" y="296760"/>
            <a:ext cx="7560000" cy="1008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200" b="1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Planejamento de Experimentos</a:t>
            </a:r>
            <a:r>
              <a:rPr lang="pt-BR" sz="3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:</a:t>
            </a:r>
            <a:endParaRPr lang="pt-BR" sz="3200" b="1" u="sng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pt-BR" sz="3200" b="1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Baseados em princípios estatísticos</a:t>
            </a:r>
            <a:endParaRPr lang="pt-BR" sz="3200" b="1" u="sng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525000" y="2060848"/>
            <a:ext cx="8856000" cy="15120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9pPr>
          </a:lstStyle>
          <a:p>
            <a:pPr algn="just"/>
            <a:r>
              <a:rPr lang="pt-BR" sz="2800" dirty="0" smtClean="0">
                <a:latin typeface="Arial" charset="0"/>
              </a:rPr>
              <a:t>Como variar tudo ao mesmo tempo e quantificar as</a:t>
            </a:r>
          </a:p>
          <a:p>
            <a:pPr algn="just"/>
            <a:endParaRPr lang="pt-BR" sz="2800" dirty="0" smtClean="0">
              <a:latin typeface="Arial" charset="0"/>
            </a:endParaRPr>
          </a:p>
          <a:p>
            <a:pPr algn="just"/>
            <a:r>
              <a:rPr lang="pt-BR" sz="2800" dirty="0" smtClean="0">
                <a:latin typeface="Arial" charset="0"/>
              </a:rPr>
              <a:t>interações entre as variáveis?</a:t>
            </a:r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1533000" y="4293176"/>
            <a:ext cx="6840000" cy="720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9pPr>
          </a:lstStyle>
          <a:p>
            <a:pPr algn="just"/>
            <a:r>
              <a:rPr lang="pt-BR" sz="2800" dirty="0" err="1" smtClean="0">
                <a:latin typeface="Arial" charset="0"/>
              </a:rPr>
              <a:t>Quimiometria</a:t>
            </a:r>
            <a:r>
              <a:rPr lang="pt-BR" sz="2800" dirty="0" smtClean="0">
                <a:latin typeface="Arial" charset="0"/>
              </a:rPr>
              <a:t>: Planejamentos fatoriais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Número de Slid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00E9-8781-4FB1-8588-3144CCC07442}" type="slidenum">
              <a:rPr lang="pt-BR" smtClean="0"/>
              <a:pPr/>
              <a:t>8</a:t>
            </a:fld>
            <a:endParaRPr lang="pt-BR" dirty="0"/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381000" y="1700808"/>
            <a:ext cx="9144000" cy="19440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9pPr>
          </a:lstStyle>
          <a:p>
            <a:pPr algn="just"/>
            <a:r>
              <a:rPr lang="pt-BR" sz="2400" dirty="0" smtClean="0">
                <a:latin typeface="Arial" charset="0"/>
              </a:rPr>
              <a:t>Fatores:</a:t>
            </a:r>
          </a:p>
          <a:p>
            <a:pPr algn="just"/>
            <a:endParaRPr lang="pt-BR" sz="2400" dirty="0" smtClean="0">
              <a:latin typeface="Arial" charset="0"/>
            </a:endParaRPr>
          </a:p>
          <a:p>
            <a:pPr algn="just"/>
            <a:r>
              <a:rPr lang="pt-BR" sz="2400" dirty="0" smtClean="0">
                <a:latin typeface="Arial" charset="0"/>
              </a:rPr>
              <a:t>1- Variáveis controladas pelo executor, por exemplo: i) catali-</a:t>
            </a:r>
          </a:p>
          <a:p>
            <a:pPr marL="360363" algn="just"/>
            <a:r>
              <a:rPr lang="pt-BR" sz="2400" dirty="0" err="1" smtClean="0">
                <a:latin typeface="Arial" charset="0"/>
              </a:rPr>
              <a:t>sador</a:t>
            </a:r>
            <a:r>
              <a:rPr lang="pt-BR" sz="2400" dirty="0" smtClean="0">
                <a:latin typeface="Arial" charset="0"/>
              </a:rPr>
              <a:t>: A e B (fator qualitativo) e ii) temperatura (fator </a:t>
            </a:r>
            <a:r>
              <a:rPr lang="pt-BR" sz="2400" dirty="0" err="1" smtClean="0">
                <a:latin typeface="Arial" charset="0"/>
              </a:rPr>
              <a:t>quan</a:t>
            </a:r>
            <a:r>
              <a:rPr lang="pt-BR" sz="2400" dirty="0" smtClean="0">
                <a:latin typeface="Arial" charset="0"/>
              </a:rPr>
              <a:t>-</a:t>
            </a:r>
          </a:p>
          <a:p>
            <a:pPr marL="360363" algn="just"/>
            <a:r>
              <a:rPr lang="pt-BR" sz="2400" dirty="0" err="1" smtClean="0">
                <a:latin typeface="Arial" charset="0"/>
              </a:rPr>
              <a:t>titativo</a:t>
            </a:r>
            <a:r>
              <a:rPr lang="pt-BR" sz="2400" dirty="0" smtClean="0">
                <a:latin typeface="Arial" charset="0"/>
              </a:rPr>
              <a:t>).</a:t>
            </a:r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2829000" y="260648"/>
            <a:ext cx="4248000" cy="504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9pPr>
          </a:lstStyle>
          <a:p>
            <a:pPr algn="just"/>
            <a:r>
              <a:rPr lang="pt-BR" sz="2800" dirty="0" smtClean="0">
                <a:latin typeface="Arial" charset="0"/>
              </a:rPr>
              <a:t>Planejamentos fatoriais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381000" y="3933056"/>
            <a:ext cx="9144000" cy="23040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9pPr>
          </a:lstStyle>
          <a:p>
            <a:pPr algn="just"/>
            <a:r>
              <a:rPr lang="pt-BR" sz="2400" dirty="0" smtClean="0">
                <a:latin typeface="Arial" charset="0"/>
              </a:rPr>
              <a:t>Objetivos:</a:t>
            </a:r>
          </a:p>
          <a:p>
            <a:pPr algn="just"/>
            <a:endParaRPr lang="pt-BR" sz="2400" dirty="0" smtClean="0">
              <a:latin typeface="Arial" charset="0"/>
            </a:endParaRPr>
          </a:p>
          <a:p>
            <a:pPr marL="514350" indent="-514350" algn="just"/>
            <a:r>
              <a:rPr lang="pt-BR" sz="2400" dirty="0" smtClean="0">
                <a:latin typeface="Arial" charset="0"/>
              </a:rPr>
              <a:t>i)   Efeito do catalisador sobre o rendimento;</a:t>
            </a:r>
          </a:p>
          <a:p>
            <a:pPr algn="just"/>
            <a:r>
              <a:rPr lang="pt-BR" sz="2400" dirty="0" smtClean="0">
                <a:latin typeface="Arial" charset="0"/>
              </a:rPr>
              <a:t>ii)  Descobrir a temperatura de máximo rendimento;</a:t>
            </a:r>
          </a:p>
          <a:p>
            <a:pPr algn="just"/>
            <a:r>
              <a:rPr lang="pt-BR" sz="2400" dirty="0" smtClean="0">
                <a:latin typeface="Arial" charset="0"/>
              </a:rPr>
              <a:t>iii) Quais os limites de variações dos fatores que não afetam</a:t>
            </a:r>
          </a:p>
          <a:p>
            <a:pPr algn="just"/>
            <a:r>
              <a:rPr lang="pt-BR" sz="2400" dirty="0" smtClean="0">
                <a:latin typeface="Arial" charset="0"/>
              </a:rPr>
              <a:t>     o rendimento ou qualidade do produto.</a:t>
            </a: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488504" y="980784"/>
            <a:ext cx="3240000" cy="504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9pPr>
          </a:lstStyle>
          <a:p>
            <a:pPr algn="just"/>
            <a:r>
              <a:rPr lang="pt-BR" sz="2400" dirty="0" smtClean="0">
                <a:latin typeface="Arial" charset="0"/>
              </a:rPr>
              <a:t>Informações iniciais: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Número de Slid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00E9-8781-4FB1-8588-3144CCC07442}" type="slidenum">
              <a:rPr lang="pt-BR" smtClean="0"/>
              <a:pPr/>
              <a:t>9</a:t>
            </a:fld>
            <a:endParaRPr lang="pt-BR" dirty="0"/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381000" y="1916832"/>
            <a:ext cx="9144000" cy="16560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9pPr>
          </a:lstStyle>
          <a:p>
            <a:pPr algn="just"/>
            <a:r>
              <a:rPr lang="pt-BR" sz="2400" dirty="0" smtClean="0">
                <a:latin typeface="Arial" charset="0"/>
              </a:rPr>
              <a:t>Níveis dos fatores, por exemplo:</a:t>
            </a:r>
          </a:p>
          <a:p>
            <a:pPr algn="just"/>
            <a:endParaRPr lang="pt-BR" sz="2400" dirty="0" smtClean="0">
              <a:latin typeface="Arial" charset="0"/>
            </a:endParaRPr>
          </a:p>
          <a:p>
            <a:pPr algn="just">
              <a:buFontTx/>
              <a:buChar char="-"/>
            </a:pPr>
            <a:r>
              <a:rPr lang="pt-BR" sz="2400" dirty="0" smtClean="0">
                <a:latin typeface="Arial" charset="0"/>
              </a:rPr>
              <a:t> Catalisador: A e B (fator qualitativo);</a:t>
            </a:r>
          </a:p>
          <a:p>
            <a:pPr algn="just">
              <a:buFontTx/>
              <a:buChar char="-"/>
            </a:pPr>
            <a:r>
              <a:rPr lang="pt-BR" sz="2400" dirty="0" smtClean="0">
                <a:latin typeface="Arial" charset="0"/>
              </a:rPr>
              <a:t> Temperatura: 40 e 60</a:t>
            </a:r>
            <a:r>
              <a:rPr lang="pt-BR" sz="2400" baseline="30000" dirty="0" smtClean="0">
                <a:latin typeface="Arial" charset="0"/>
              </a:rPr>
              <a:t>o</a:t>
            </a:r>
            <a:r>
              <a:rPr lang="pt-BR" sz="2400" dirty="0" smtClean="0">
                <a:latin typeface="Arial" charset="0"/>
              </a:rPr>
              <a:t>C (fator quantitativo).</a:t>
            </a:r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993000" y="1124744"/>
            <a:ext cx="7920000" cy="504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9pPr>
          </a:lstStyle>
          <a:p>
            <a:pPr algn="just"/>
            <a:r>
              <a:rPr lang="pt-BR" sz="2800" dirty="0" smtClean="0">
                <a:latin typeface="Arial" charset="0"/>
              </a:rPr>
              <a:t>Planejamentos fatoriais: informações iniciais</a:t>
            </a:r>
          </a:p>
        </p:txBody>
      </p:sp>
      <p:grpSp>
        <p:nvGrpSpPr>
          <p:cNvPr id="14" name="Grupo 13"/>
          <p:cNvGrpSpPr/>
          <p:nvPr/>
        </p:nvGrpSpPr>
        <p:grpSpPr>
          <a:xfrm>
            <a:off x="381000" y="3717032"/>
            <a:ext cx="9144000" cy="2520232"/>
            <a:chOff x="381000" y="3717032"/>
            <a:chExt cx="9144000" cy="2520232"/>
          </a:xfrm>
        </p:grpSpPr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381000" y="3717032"/>
              <a:ext cx="5472000" cy="5040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9pPr>
            </a:lstStyle>
            <a:p>
              <a:pPr algn="just"/>
              <a:r>
                <a:rPr lang="pt-BR" sz="2400" dirty="0" smtClean="0">
                  <a:latin typeface="Arial" charset="0"/>
                </a:rPr>
                <a:t>Planejamento fatorial de dois níveis</a:t>
              </a:r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2792760" y="5085184"/>
              <a:ext cx="4248000" cy="5040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9pPr>
            </a:lstStyle>
            <a:p>
              <a:pPr algn="just"/>
              <a:r>
                <a:rPr lang="pt-BR" sz="2400" dirty="0" smtClean="0">
                  <a:latin typeface="Arial" charset="0"/>
                </a:rPr>
                <a:t>N</a:t>
              </a:r>
              <a:r>
                <a:rPr lang="pt-BR" sz="2400" u="sng" baseline="30000" dirty="0" smtClean="0">
                  <a:latin typeface="Arial" charset="0"/>
                </a:rPr>
                <a:t>0</a:t>
              </a:r>
              <a:r>
                <a:rPr lang="pt-BR" sz="2400" dirty="0" smtClean="0">
                  <a:latin typeface="Arial" charset="0"/>
                </a:rPr>
                <a:t> de experimentos = </a:t>
              </a:r>
              <a:r>
                <a:rPr lang="pt-BR" sz="2800" dirty="0" smtClean="0">
                  <a:latin typeface="Arial" charset="0"/>
                </a:rPr>
                <a:t>2</a:t>
              </a:r>
              <a:r>
                <a:rPr lang="pt-BR" sz="2800" baseline="30000" dirty="0" smtClean="0">
                  <a:latin typeface="Arial" charset="0"/>
                </a:rPr>
                <a:t>2</a:t>
              </a:r>
              <a:r>
                <a:rPr lang="pt-BR" sz="2800" dirty="0" smtClean="0">
                  <a:latin typeface="Arial" charset="0"/>
                </a:rPr>
                <a:t> = 4</a:t>
              </a:r>
            </a:p>
          </p:txBody>
        </p:sp>
        <p:sp>
          <p:nvSpPr>
            <p:cNvPr id="8" name="Rectangle 5"/>
            <p:cNvSpPr>
              <a:spLocks noChangeArrowheads="1"/>
            </p:cNvSpPr>
            <p:nvPr/>
          </p:nvSpPr>
          <p:spPr bwMode="auto">
            <a:xfrm>
              <a:off x="3297288" y="4365104"/>
              <a:ext cx="5796000" cy="432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9pPr>
            </a:lstStyle>
            <a:p>
              <a:pPr algn="just"/>
              <a:r>
                <a:rPr lang="pt-BR" sz="2000" dirty="0" smtClean="0">
                  <a:latin typeface="Arial" charset="0"/>
                </a:rPr>
                <a:t>N</a:t>
              </a:r>
              <a:r>
                <a:rPr lang="pt-BR" sz="2000" u="sng" baseline="30000" dirty="0" smtClean="0">
                  <a:latin typeface="Arial" charset="0"/>
                </a:rPr>
                <a:t>0</a:t>
              </a:r>
              <a:r>
                <a:rPr lang="pt-BR" sz="2000" dirty="0" smtClean="0">
                  <a:latin typeface="Arial" charset="0"/>
                </a:rPr>
                <a:t> de fatores (variáveis) = Catalisador + Temp.</a:t>
              </a:r>
            </a:p>
          </p:txBody>
        </p:sp>
        <p:sp>
          <p:nvSpPr>
            <p:cNvPr id="9" name="Rectangle 5"/>
            <p:cNvSpPr>
              <a:spLocks noChangeArrowheads="1"/>
            </p:cNvSpPr>
            <p:nvPr/>
          </p:nvSpPr>
          <p:spPr bwMode="auto">
            <a:xfrm>
              <a:off x="381000" y="5805264"/>
              <a:ext cx="9144000" cy="432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400" b="1" kern="1200">
                  <a:solidFill>
                    <a:schemeClr val="tx1"/>
                  </a:solidFill>
                  <a:latin typeface="Univers" pitchFamily="34" charset="0"/>
                  <a:ea typeface="+mn-ea"/>
                  <a:cs typeface="+mn-cs"/>
                </a:defRPr>
              </a:lvl9pPr>
            </a:lstStyle>
            <a:p>
              <a:pPr algn="just"/>
              <a:r>
                <a:rPr lang="pt-BR" sz="2000" dirty="0" smtClean="0">
                  <a:latin typeface="Arial" charset="0"/>
                </a:rPr>
                <a:t>N</a:t>
              </a:r>
              <a:r>
                <a:rPr lang="pt-BR" sz="2000" u="sng" baseline="30000" dirty="0" smtClean="0">
                  <a:latin typeface="Arial" charset="0"/>
                </a:rPr>
                <a:t>0</a:t>
              </a:r>
              <a:r>
                <a:rPr lang="pt-BR" sz="2000" dirty="0" smtClean="0">
                  <a:latin typeface="Arial" charset="0"/>
                </a:rPr>
                <a:t> de níveis de cada fator  = Catalisador (A e B)  e Temperatura (40 e 60</a:t>
              </a:r>
              <a:r>
                <a:rPr lang="pt-BR" sz="2000" baseline="30000" dirty="0" smtClean="0">
                  <a:latin typeface="Arial" charset="0"/>
                </a:rPr>
                <a:t>0</a:t>
              </a:r>
              <a:r>
                <a:rPr lang="pt-BR" sz="2000" dirty="0" smtClean="0">
                  <a:latin typeface="Arial" charset="0"/>
                </a:rPr>
                <a:t>C)</a:t>
              </a:r>
            </a:p>
          </p:txBody>
        </p:sp>
        <p:cxnSp>
          <p:nvCxnSpPr>
            <p:cNvPr id="13" name="Conector de seta reta 12"/>
            <p:cNvCxnSpPr/>
            <p:nvPr/>
          </p:nvCxnSpPr>
          <p:spPr>
            <a:xfrm flipV="1">
              <a:off x="5457056" y="5517232"/>
              <a:ext cx="576064" cy="216024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ector de seta reta 14"/>
            <p:cNvCxnSpPr/>
            <p:nvPr/>
          </p:nvCxnSpPr>
          <p:spPr>
            <a:xfrm flipV="1">
              <a:off x="6321152" y="4869160"/>
              <a:ext cx="0" cy="252000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2829000" y="260648"/>
            <a:ext cx="4248000" cy="504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Univers" pitchFamily="34" charset="0"/>
                <a:ea typeface="+mn-ea"/>
                <a:cs typeface="+mn-cs"/>
              </a:defRPr>
            </a:lvl9pPr>
          </a:lstStyle>
          <a:p>
            <a:pPr algn="just"/>
            <a:r>
              <a:rPr lang="pt-BR" sz="2800" dirty="0" smtClean="0">
                <a:latin typeface="Arial" charset="0"/>
              </a:rPr>
              <a:t>Planejamentos fatoriais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4062</TotalTime>
  <Words>2327</Words>
  <Application>Microsoft Macintosh PowerPoint</Application>
  <PresentationFormat>A4 Paper (210x297 mm)</PresentationFormat>
  <Paragraphs>600</Paragraphs>
  <Slides>42</Slides>
  <Notes>5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3" baseType="lpstr">
      <vt:lpstr>Tema do Office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Usuario</dc:creator>
  <cp:lastModifiedBy>Fernando Galembeck</cp:lastModifiedBy>
  <cp:revision>428</cp:revision>
  <dcterms:created xsi:type="dcterms:W3CDTF">2013-05-11T21:34:04Z</dcterms:created>
  <dcterms:modified xsi:type="dcterms:W3CDTF">2013-05-11T21:35:08Z</dcterms:modified>
</cp:coreProperties>
</file>